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8" r:id="rId2"/>
    <p:sldId id="419" r:id="rId3"/>
    <p:sldId id="417" r:id="rId4"/>
    <p:sldId id="416" r:id="rId5"/>
    <p:sldId id="420" r:id="rId6"/>
    <p:sldId id="415" r:id="rId7"/>
  </p:sldIdLst>
  <p:sldSz cx="9144000" cy="5148263"/>
  <p:notesSz cx="6797675" cy="987425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238">
          <p15:clr>
            <a:srgbClr val="A4A3A4"/>
          </p15:clr>
        </p15:guide>
        <p15:guide id="5" pos="987">
          <p15:clr>
            <a:srgbClr val="A4A3A4"/>
          </p15:clr>
        </p15:guide>
        <p15:guide id="6" pos="1145">
          <p15:clr>
            <a:srgbClr val="A4A3A4"/>
          </p15:clr>
        </p15:guide>
        <p15:guide id="7" pos="1893">
          <p15:clr>
            <a:srgbClr val="A4A3A4"/>
          </p15:clr>
        </p15:guide>
        <p15:guide id="8" pos="2053">
          <p15:clr>
            <a:srgbClr val="A4A3A4"/>
          </p15:clr>
        </p15:guide>
        <p15:guide id="9" pos="2801">
          <p15:clr>
            <a:srgbClr val="A4A3A4"/>
          </p15:clr>
        </p15:guide>
        <p15:guide id="10" pos="2959">
          <p15:clr>
            <a:srgbClr val="A4A3A4"/>
          </p15:clr>
        </p15:guide>
        <p15:guide id="11" pos="3708">
          <p15:clr>
            <a:srgbClr val="A4A3A4"/>
          </p15:clr>
        </p15:guide>
        <p15:guide id="12" pos="3867">
          <p15:clr>
            <a:srgbClr val="A4A3A4"/>
          </p15:clr>
        </p15:guide>
        <p15:guide id="13" pos="4614">
          <p15:clr>
            <a:srgbClr val="A4A3A4"/>
          </p15:clr>
        </p15:guide>
        <p15:guide id="14" pos="4774">
          <p15:clr>
            <a:srgbClr val="A4A3A4"/>
          </p15:clr>
        </p15:guide>
        <p15:guide id="15" pos="55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bó, Tibor" initials="ST" lastIdx="8" clrIdx="0">
    <p:extLst>
      <p:ext uri="{19B8F6BF-5375-455C-9EA6-DF929625EA0E}">
        <p15:presenceInfo xmlns:p15="http://schemas.microsoft.com/office/powerpoint/2012/main" userId="Szabó, Tib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97B"/>
    <a:srgbClr val="12C47C"/>
    <a:srgbClr val="0FA367"/>
    <a:srgbClr val="B00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152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715" y="86"/>
      </p:cViewPr>
      <p:guideLst>
        <p:guide orient="horz" pos="237"/>
        <p:guide orient="horz" pos="3004"/>
        <p:guide orient="horz" pos="864"/>
        <p:guide pos="238"/>
        <p:guide pos="987"/>
        <p:guide pos="1145"/>
        <p:guide pos="1893"/>
        <p:guide pos="2053"/>
        <p:guide pos="2801"/>
        <p:guide pos="2959"/>
        <p:guide pos="3708"/>
        <p:guide pos="3867"/>
        <p:guide pos="4614"/>
        <p:guide pos="4774"/>
        <p:guide pos="5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3006" y="108"/>
      </p:cViewPr>
      <p:guideLst>
        <p:guide orient="horz" pos="3124"/>
        <p:guide pos="2140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FF2E1-BA13-47D6-8283-ADE821E58171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1F9A1-CE8C-4D8A-A86A-44DA157550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83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6796-EAA4-4D8D-A734-A83B9B05834C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741363"/>
            <a:ext cx="65754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696A-F9EE-4075-B0FB-B504BE3DA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18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17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10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9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28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11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599" y="3657375"/>
            <a:ext cx="3060000" cy="7115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863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/>
              <a:t>Kattintson ide az alcím mintájának szerkesztéséhez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2080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83520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7974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3886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latin typeface="+mj-lt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863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3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4068588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97413" y="1371600"/>
            <a:ext cx="4068588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dirty="0" err="1">
                <a:solidFill>
                  <a:schemeClr val="accent1"/>
                </a:solidFill>
              </a:rPr>
              <a:t>Title</a:t>
            </a:r>
            <a:r>
              <a:rPr lang="fr-FR" dirty="0">
                <a:solidFill>
                  <a:schemeClr val="accent1"/>
                </a:solidFill>
              </a:rPr>
              <a:t> (Change via “Insert/Header &amp; </a:t>
            </a:r>
            <a:r>
              <a:rPr lang="fr-FR" dirty="0" err="1">
                <a:solidFill>
                  <a:schemeClr val="accent1"/>
                </a:solidFill>
              </a:rPr>
              <a:t>Footer</a:t>
            </a:r>
            <a:r>
              <a:rPr lang="fr-FR" dirty="0">
                <a:solidFill>
                  <a:schemeClr val="accent1"/>
                </a:solidFill>
              </a:rPr>
              <a:t>”)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577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1406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53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999" y="1371600"/>
            <a:ext cx="5506863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38863" y="1371600"/>
            <a:ext cx="2628900" cy="2628000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999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999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862" y="1371600"/>
            <a:ext cx="2628901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5884863" cy="3776663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dirty="0" err="1">
                <a:solidFill>
                  <a:schemeClr val="accent1"/>
                </a:solidFill>
              </a:rPr>
              <a:t>Title</a:t>
            </a:r>
            <a:r>
              <a:rPr lang="fr-FR" dirty="0">
                <a:solidFill>
                  <a:schemeClr val="accent1"/>
                </a:solidFill>
              </a:rPr>
              <a:t> (Change via “Insert/Header &amp; </a:t>
            </a:r>
            <a:r>
              <a:rPr lang="fr-FR" dirty="0" err="1">
                <a:solidFill>
                  <a:schemeClr val="accent1"/>
                </a:solidFill>
              </a:rPr>
              <a:t>Footer</a:t>
            </a:r>
            <a:r>
              <a:rPr lang="fr-FR" dirty="0">
                <a:solidFill>
                  <a:schemeClr val="accent1"/>
                </a:solidFill>
              </a:rPr>
              <a:t>”)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9144001" cy="3776663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38863" y="1371600"/>
            <a:ext cx="2627138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77825" y="1371600"/>
            <a:ext cx="5507038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38861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0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>
                <a:solidFill>
                  <a:schemeClr val="accent1"/>
                </a:solidFill>
              </a:rPr>
              <a:t>Title (Change via “Insert/Header &amp; Footer”)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9106" y="1314000"/>
            <a:ext cx="7206893" cy="1030366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2645924" y="2373651"/>
            <a:ext cx="4950076" cy="641923"/>
          </a:xfrm>
        </p:spPr>
        <p:txBody>
          <a:bodyPr/>
          <a:lstStyle>
            <a:lvl1pPr algn="r">
              <a:defRPr sz="2500">
                <a:solidFill>
                  <a:srgbClr val="FF0000"/>
                </a:solidFill>
              </a:defRPr>
            </a:lvl1pPr>
            <a:lvl2pPr algn="r">
              <a:defRPr sz="2500">
                <a:solidFill>
                  <a:srgbClr val="FF0000"/>
                </a:solidFill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736" y="3199393"/>
            <a:ext cx="3060000" cy="7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_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3600" y="1187538"/>
            <a:ext cx="4338000" cy="933089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624013" y="2382742"/>
            <a:ext cx="4337050" cy="633413"/>
          </a:xfr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  <a:lvl2pPr algn="r">
              <a:defRPr sz="25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789" y="3278268"/>
            <a:ext cx="3060000" cy="7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155" y="3657600"/>
            <a:ext cx="3060000" cy="7115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738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hu-HU" noProof="0" dirty="0"/>
              <a:t>Mintacím szerkesztése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1738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/>
              <a:t>Kattintson ide az alcím mintájának szerkesztéséhez</a:t>
            </a:r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7786800" y="-1"/>
            <a:ext cx="1357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7218000" y="-1"/>
            <a:ext cx="5688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4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414825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414825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873" y="3636000"/>
            <a:ext cx="3060000" cy="7115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9200" y="1571975"/>
            <a:ext cx="5295600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hu-HU" noProof="0" dirty="0"/>
              <a:t>Mintacím szerkesztése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9200" y="2900620"/>
            <a:ext cx="5295600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/>
              <a:t>Kattintson ide az alcím mintájának szerkesztéséhez</a:t>
            </a:r>
            <a:endParaRPr lang="en-GB" noProof="0" dirty="0"/>
          </a:p>
        </p:txBody>
      </p:sp>
      <p:sp>
        <p:nvSpPr>
          <p:cNvPr id="26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4491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4845600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81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456" y="4428000"/>
            <a:ext cx="1981750" cy="46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latin typeface="+mj-lt"/>
              </a:defRPr>
            </a:lvl1pPr>
            <a:lvl2pPr marL="542925" indent="-187325">
              <a:spcAft>
                <a:spcPts val="1000"/>
              </a:spcAft>
              <a:defRPr/>
            </a:lvl2pPr>
            <a:lvl3pPr marL="720725" indent="-177800">
              <a:spcAft>
                <a:spcPts val="1000"/>
              </a:spcAft>
              <a:defRPr/>
            </a:lvl3pPr>
            <a:lvl4pPr marL="898525" indent="-177800">
              <a:spcAft>
                <a:spcPts val="1000"/>
              </a:spcAft>
              <a:defRPr/>
            </a:lvl4pPr>
            <a:lvl5pPr marL="1076325" indent="-177800">
              <a:spcAft>
                <a:spcPts val="1000"/>
              </a:spcAft>
              <a:defRPr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TT.MM.JJJJ</a:t>
            </a:r>
            <a:endParaRPr lang="fr-FR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pPr algn="l"/>
            <a:r>
              <a:rPr lang="fr-FR" dirty="0" err="1"/>
              <a:t>Title</a:t>
            </a:r>
            <a:r>
              <a:rPr lang="fr-FR"/>
              <a:t> (Change via “Insert/Header &amp; Footer”)</a:t>
            </a:r>
            <a:endParaRPr lang="fr-FR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64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428000"/>
            <a:ext cx="1981752" cy="46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48421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6138863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(Change via “Insert/Header &amp; </a:t>
            </a:r>
            <a:r>
              <a:rPr lang="fr-FR" dirty="0" err="1"/>
              <a:t>Footer</a:t>
            </a:r>
            <a:r>
              <a:rPr lang="fr-FR" dirty="0"/>
              <a:t>”)</a:t>
            </a: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39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7974000" y="-1"/>
            <a:ext cx="2232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81972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8766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70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030800" y="-1"/>
            <a:ext cx="2113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6652800" y="-1"/>
            <a:ext cx="3780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62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528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408800" y="-1"/>
            <a:ext cx="17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018938" y="1157592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601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061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78725" y="1371600"/>
            <a:ext cx="1189038" cy="343018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  <a:lvl2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2pPr>
            <a:lvl3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3pPr>
            <a:lvl4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4pPr>
            <a:lvl5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 dirty="0"/>
              <a:t>Insert note or quote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" hasCustomPrompt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(Change via “Insert/Header &amp; </a:t>
            </a:r>
            <a:r>
              <a:rPr lang="fr-FR" dirty="0" err="1"/>
              <a:t>Footer</a:t>
            </a:r>
            <a:r>
              <a:rPr lang="fr-FR" dirty="0"/>
              <a:t>”)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33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00588" y="377999"/>
            <a:ext cx="4067175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5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81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00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25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44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69741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884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138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732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75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87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5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181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300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325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44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69741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5884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138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732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5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87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-288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-288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9252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9252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8" r:id="rId17"/>
    <p:sldLayoutId id="2147483669" r:id="rId18"/>
  </p:sldLayoutIdLst>
  <p:hf hdr="0"/>
  <p:txStyles>
    <p:titleStyle>
      <a:lvl1pPr algn="r" defTabSz="914400" rtl="0" eaLnBrk="1" latinLnBrk="0" hangingPunct="1">
        <a:lnSpc>
          <a:spcPts val="24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ct val="1250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942"/>
            <a:ext cx="8158164" cy="404776"/>
          </a:xfrm>
        </p:spPr>
        <p:txBody>
          <a:bodyPr/>
          <a:lstStyle/>
          <a:p>
            <a:pPr lvl="0"/>
            <a:r>
              <a:rPr lang="hu-HU" dirty="0"/>
              <a:t>Tisztázott regisztrált szerelői kérdések</a:t>
            </a:r>
            <a:endParaRPr lang="hu-HU" sz="1800" dirty="0"/>
          </a:p>
        </p:txBody>
      </p:sp>
      <p:sp>
        <p:nvSpPr>
          <p:cNvPr id="46" name="Foliennummernplatzhalter 45"/>
          <p:cNvSpPr>
            <a:spLocks noGrp="1"/>
          </p:cNvSpPr>
          <p:nvPr>
            <p:ph type="sldNum" sz="quarter" idx="12"/>
          </p:nvPr>
        </p:nvSpPr>
        <p:spPr>
          <a:xfrm>
            <a:off x="377825" y="293330"/>
            <a:ext cx="756000" cy="144000"/>
          </a:xfrm>
        </p:spPr>
        <p:txBody>
          <a:bodyPr/>
          <a:lstStyle/>
          <a:p>
            <a:fld id="{E7FD5840-E3E9-4F85-91F5-A8B3ACD4DE52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CD5774D-62DA-4940-8648-7F07DE622E67}"/>
              </a:ext>
            </a:extLst>
          </p:cNvPr>
          <p:cNvSpPr txBox="1"/>
          <p:nvPr/>
        </p:nvSpPr>
        <p:spPr>
          <a:xfrm>
            <a:off x="348021" y="590128"/>
            <a:ext cx="8647117" cy="1770313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Karbantartás, hibajavítás </a:t>
            </a:r>
            <a:r>
              <a:rPr lang="hu-HU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(teljesítménybővítés nélkül, pl. lakás felújítása során elvégzett vezeték csere)</a:t>
            </a:r>
            <a:r>
              <a:rPr lang="hu-HU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Maradhat a fogyasztásmérőhely meglévő állapota, akár a régi mérő alátét tábla is,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amennyiben karbantartás vagy hibajavítás keretén belül cseréli a vezetéket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(méretlen és mért) és a funkciója nem változik, vagyis 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vezeték hossz nem módosul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illetve 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nyomvonal is változatlan marad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vezeték Al-</a:t>
            </a:r>
            <a:r>
              <a:rPr lang="hu-HU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ról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cserélhető </a:t>
            </a:r>
            <a:r>
              <a:rPr lang="hu-HU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-re, keresztmetszete is lehet nagyobb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korábbinál.</a:t>
            </a:r>
          </a:p>
          <a:p>
            <a:pPr marL="17780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mérőhelynek a létesítéskor érvényben levő szabványoknak, rendeleteknek meg kell felelnie és műszaki állapota is megfelelő kell, hogy legye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74B0428-2B36-492A-A1E8-088B8DA2608F}"/>
              </a:ext>
            </a:extLst>
          </p:cNvPr>
          <p:cNvSpPr txBox="1"/>
          <p:nvPr/>
        </p:nvSpPr>
        <p:spPr>
          <a:xfrm>
            <a:off x="348022" y="2624633"/>
            <a:ext cx="8647117" cy="1082586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rtlCol="0">
            <a:noAutofit/>
          </a:bodyPr>
          <a:lstStyle/>
          <a:p>
            <a:pPr marL="179388" indent="-179388"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Felújítás:</a:t>
            </a:r>
            <a:endParaRPr lang="hu-H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07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"/>
            </a:pPr>
            <a:r>
              <a:rPr lang="hu-H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Felújítás esetén a felhasználói berendezés megváltozott, új műszaki tartalmát </a:t>
            </a:r>
            <a:r>
              <a:rPr lang="hu-HU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Mérnök Kamarai tagsággal rendelkező jogosult tervezni</a:t>
            </a:r>
            <a:r>
              <a:rPr lang="hu-H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Az Engedélyesek által, az </a:t>
            </a:r>
            <a:r>
              <a:rPr lang="hu-HU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üzletszabályzatban meghatározott egyszerűsített ügymenetek </a:t>
            </a:r>
            <a:r>
              <a:rPr lang="hu-H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esetében a mérési tervdokumentáció bemutatásától eltekint az engedélyes. Egyéb esetekben a tervdokumentáció bemutatása szükséges.</a:t>
            </a:r>
          </a:p>
        </p:txBody>
      </p:sp>
    </p:spTree>
    <p:extLst>
      <p:ext uri="{BB962C8B-B14F-4D97-AF65-F5344CB8AC3E}">
        <p14:creationId xmlns:p14="http://schemas.microsoft.com/office/powerpoint/2010/main" val="221698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48027" y="582372"/>
            <a:ext cx="8647117" cy="3918744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Teljesítménybővítés: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Teljesítménybővítést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Mérnök Kamarai tagsággal rendelkező jogosult tervezni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Alap esetben a tervdokumentáció bemutatása szükséges. Az Engedélyesek által az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üzletszabályzatban meghatározott ügymenetek 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szerint a tervdokumentáció bemutatásától eltekint.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Korábban létesített, üzemben lévő mérőhely, ha a </a:t>
            </a:r>
            <a:r>
              <a:rPr lang="hu-HU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zárópecsételhetőség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követelményét teljesíti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akkor felújítás nélkül is tovább üzemeltethető, ha annak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műszaki tartalma, a létesítése idején érvényes szabványkövetelményeket teljesíti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és 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felhasználói műszaki igényt átalakítás nélkül ki tudja szolgálni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MSZ447-ben meghatározott méretezési teljesítmény határig a fogyasztásmérő helyen/szekrényben a teljesítménybővítés lehetséges abban az esetben, ha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vezeték keresztmetszete is megfelelő a lekötött teljesítményhez és csak kismegszakító cserével jár a teljesítménybővítés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a fogyasztásmérőhely 3 fázisúra volt eredetileg kialakítva, de egyfázisú mérés volt beüzemelve, akkor 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háromfázisra történő bővítés lehetséges, ha a felhasználói berendezésben átalakításra nincs szükség, vezetékezése megfelel az igény kiszolgálására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Amennyiben a meglévő állapot méretezési teljesítményhatárát meghaladja az igény, akkor a villamos berendezést át kell tervezni és alkalmassá kell tenni a növekmény elviselésére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Alap esetben a tervdokumentáció bemutatása szükséges. Az üzletszabályzatban meghatározott esetekben a tervdokumentációt nem kell bemutatni.</a:t>
            </a:r>
          </a:p>
          <a:p>
            <a:pPr marL="177800" indent="-1778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Teljesítménybővítés keretén belül karbantartás és hibajavítási tevékenység is végezhető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de minden esetben a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kizárólagos őrizetet biztosítani kell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A felhasználónak ezt el kell fogadni, le kell nyilatkozni.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942"/>
            <a:ext cx="8158164" cy="404776"/>
          </a:xfrm>
        </p:spPr>
        <p:txBody>
          <a:bodyPr/>
          <a:lstStyle/>
          <a:p>
            <a:pPr lvl="0"/>
            <a:r>
              <a:rPr lang="hu-HU" dirty="0"/>
              <a:t>Tisztázott regisztrált szerelői kérdések</a:t>
            </a:r>
            <a:endParaRPr lang="hu-HU" sz="1800" dirty="0"/>
          </a:p>
        </p:txBody>
      </p:sp>
      <p:sp>
        <p:nvSpPr>
          <p:cNvPr id="46" name="Foliennummernplatzhalter 45"/>
          <p:cNvSpPr>
            <a:spLocks noGrp="1"/>
          </p:cNvSpPr>
          <p:nvPr>
            <p:ph type="sldNum" sz="quarter" idx="12"/>
          </p:nvPr>
        </p:nvSpPr>
        <p:spPr>
          <a:xfrm>
            <a:off x="377825" y="293330"/>
            <a:ext cx="756000" cy="144000"/>
          </a:xfrm>
        </p:spPr>
        <p:txBody>
          <a:bodyPr/>
          <a:lstStyle/>
          <a:p>
            <a:fld id="{E7FD5840-E3E9-4F85-91F5-A8B3ACD4DE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08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48027" y="582372"/>
            <a:ext cx="8647117" cy="109885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noAutofit/>
          </a:bodyPr>
          <a:lstStyle/>
          <a:p>
            <a:pPr marL="179388" indent="-179388"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Felhasználói mért főelosztó összeépítése a fogyasztásmérőhellyel: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indent="-1778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Javasolt a gyártó felhasználói mért főelosztóval összeépített tipizált megoldásait alkalmazni, de ha szükséges, akkor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gyártmányazonos felhasználó mért főelosztóval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össze lehet építeni a rendszerengedélyes fogyasztásmérő szekrényt,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gyártói segédanyagok alkalmazásával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és 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gyártói utasításoknak megfelelően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valamint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méretlen vezetéket nem szabad rajta átvezetni.</a:t>
            </a:r>
            <a:endParaRPr lang="hu-HU" sz="10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942"/>
            <a:ext cx="8158164" cy="404776"/>
          </a:xfrm>
        </p:spPr>
        <p:txBody>
          <a:bodyPr/>
          <a:lstStyle/>
          <a:p>
            <a:pPr lvl="0"/>
            <a:r>
              <a:rPr lang="hu-HU" dirty="0"/>
              <a:t>Tisztázott regisztrált szerelői kérdések</a:t>
            </a:r>
            <a:endParaRPr lang="hu-HU" sz="1800" dirty="0"/>
          </a:p>
        </p:txBody>
      </p:sp>
      <p:sp>
        <p:nvSpPr>
          <p:cNvPr id="46" name="Foliennummernplatzhalter 45"/>
          <p:cNvSpPr>
            <a:spLocks noGrp="1"/>
          </p:cNvSpPr>
          <p:nvPr>
            <p:ph type="sldNum" sz="quarter" idx="12"/>
          </p:nvPr>
        </p:nvSpPr>
        <p:spPr>
          <a:xfrm>
            <a:off x="377825" y="293330"/>
            <a:ext cx="756000" cy="144000"/>
          </a:xfrm>
        </p:spPr>
        <p:txBody>
          <a:bodyPr/>
          <a:lstStyle/>
          <a:p>
            <a:fld id="{E7FD5840-E3E9-4F85-91F5-A8B3ACD4DE5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CD5774D-62DA-4940-8648-7F07DE622E67}"/>
              </a:ext>
            </a:extLst>
          </p:cNvPr>
          <p:cNvSpPr txBox="1"/>
          <p:nvPr/>
        </p:nvSpPr>
        <p:spPr>
          <a:xfrm>
            <a:off x="348021" y="1837683"/>
            <a:ext cx="8647117" cy="2124719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Működtető nulla vezető: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új fogyasztásmérő szekrények a fogyasztásmérők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működtető nulla vezetőjét biztosítják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indent="-177800"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 fogyasztásmérőn átmenő üzemi nulla vezető nem támogatott a rendszerengedélyes fogyasztásmérő szekrényekben.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 csoportos mérőhelyek 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tervezése esetén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működtető nullát kell tervezni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Csoportos mérőhelyek felújítása 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esetén szintén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működtető nullát kell tervezni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indent="-1778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Meglévő társasházi 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környezetben történő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egy felhasználási hely 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felújítása, vagy mérőszekrény cseréje esetén az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eredeti állapot fenntartható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74B0428-2B36-492A-A1E8-088B8DA2608F}"/>
              </a:ext>
            </a:extLst>
          </p:cNvPr>
          <p:cNvSpPr txBox="1"/>
          <p:nvPr/>
        </p:nvSpPr>
        <p:spPr>
          <a:xfrm>
            <a:off x="348020" y="4104500"/>
            <a:ext cx="8647117" cy="87862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Vezérlő készülék vezetékezése (vezérlő készülék műszaki specifikációhoz igazodva):</a:t>
            </a:r>
            <a:endParaRPr lang="hu-HU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Tömör</a:t>
            </a:r>
            <a:r>
              <a:rPr lang="hu-HU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főáramköri vezeték esetén </a:t>
            </a:r>
            <a:r>
              <a:rPr lang="hu-HU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mm2-es </a:t>
            </a:r>
            <a:r>
              <a:rPr lang="hu-HU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vezeték bekötése.</a:t>
            </a:r>
          </a:p>
          <a:p>
            <a:pPr marL="17780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Elemi szálas </a:t>
            </a:r>
            <a:r>
              <a:rPr lang="hu-H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főáramköri vezeték esetében érvéghüvellyel ellátott </a:t>
            </a:r>
            <a:r>
              <a:rPr lang="hu-HU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 mm2-es </a:t>
            </a:r>
            <a:r>
              <a:rPr lang="hu-HU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vezeték.</a:t>
            </a:r>
          </a:p>
        </p:txBody>
      </p:sp>
    </p:spTree>
    <p:extLst>
      <p:ext uri="{BB962C8B-B14F-4D97-AF65-F5344CB8AC3E}">
        <p14:creationId xmlns:p14="http://schemas.microsoft.com/office/powerpoint/2010/main" val="100869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48027" y="582372"/>
            <a:ext cx="8647117" cy="1499108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Mérőhelyek villamos csatlakozási irányai: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Alulról, oldalról, </a:t>
            </a:r>
            <a:r>
              <a:rPr lang="hu-HU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felülről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hátulról 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szabad csatlakoztatni a méretlen fővezetéket a gyártói utasítás szerint.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Felhasználói mért főelosztó szekrényen keresztül nem lehet a méretlen fővezetéket/csatlakozót átvezetni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hátulról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történő csatlakozás esetén is 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gyártói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szerelési és üzembehelyezési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utasítását kell betartani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Oldalsó irányú átvezetés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összeköttetés a mérőhelyek fogyasztásmérőt tartalmazó, illetve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mért oldali terei között nem szabad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942"/>
            <a:ext cx="8158164" cy="404776"/>
          </a:xfrm>
        </p:spPr>
        <p:txBody>
          <a:bodyPr/>
          <a:lstStyle/>
          <a:p>
            <a:pPr lvl="0"/>
            <a:r>
              <a:rPr lang="hu-HU" dirty="0"/>
              <a:t>Tisztázott regisztrált szerelői kérdések</a:t>
            </a:r>
            <a:endParaRPr lang="hu-HU" sz="1800" dirty="0"/>
          </a:p>
        </p:txBody>
      </p:sp>
      <p:sp>
        <p:nvSpPr>
          <p:cNvPr id="46" name="Foliennummernplatzhalter 45"/>
          <p:cNvSpPr>
            <a:spLocks noGrp="1"/>
          </p:cNvSpPr>
          <p:nvPr>
            <p:ph type="sldNum" sz="quarter" idx="12"/>
          </p:nvPr>
        </p:nvSpPr>
        <p:spPr>
          <a:xfrm>
            <a:off x="377825" y="293330"/>
            <a:ext cx="756000" cy="144000"/>
          </a:xfrm>
        </p:spPr>
        <p:txBody>
          <a:bodyPr/>
          <a:lstStyle/>
          <a:p>
            <a:fld id="{E7FD5840-E3E9-4F85-91F5-A8B3ACD4DE5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CD5774D-62DA-4940-8648-7F07DE622E67}"/>
              </a:ext>
            </a:extLst>
          </p:cNvPr>
          <p:cNvSpPr txBox="1"/>
          <p:nvPr/>
        </p:nvSpPr>
        <p:spPr>
          <a:xfrm>
            <a:off x="348021" y="2227535"/>
            <a:ext cx="5436091" cy="2826473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Méretlen betáplálás a fogyasztásmérők tereibe: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mérőhely-sávok fogyasztásmérő elhelyezésére szolgáló tereibe a méretlen fővezetéki betáplálás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alsó, oldalsó és hátsó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irányból érkezhet.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méretlen betáplálás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fogyasztásmérőt tartalmazó térbe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csak a csatlakozó főelosztóból vezethet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lvl="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méretlen áramkört (is) tartalmazó tereken 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szerelvénylapként is szolgáló hátsó felületeket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(pl. vezeték-átvezetés miatt)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kilyukasztani, kifúrni, kitörni nem szabad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7800" indent="-1778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Ha 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elkerülhetetlen az, hogy a méretlen fővezeték a fogyasztásmérő berendezéshez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hátsó irányból érkezzen, akkor 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– attól függetlenül, hogy a méretlen betápláló fővezetéket el kell-e ágaztatni a fogyasztásmérési hely előtt, vagy sem – a méretlen betáplálás fogadása céljából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fogyasztásmérők terei alatt alul külön fogadó-elágaztató tér, illetve </a:t>
            </a:r>
            <a:r>
              <a:rPr lang="hu-HU" sz="12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tokozat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(ok) alkalmazása szükséges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B0B0420-0E03-42DF-A02D-A96E22CF10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47907" y="2227536"/>
            <a:ext cx="3125973" cy="28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942"/>
            <a:ext cx="8158164" cy="404776"/>
          </a:xfrm>
        </p:spPr>
        <p:txBody>
          <a:bodyPr/>
          <a:lstStyle/>
          <a:p>
            <a:pPr lvl="0"/>
            <a:r>
              <a:rPr lang="hu-HU" dirty="0"/>
              <a:t>Tisztázott regisztrált szerelői kérdések</a:t>
            </a:r>
            <a:endParaRPr lang="hu-HU" sz="1800" dirty="0"/>
          </a:p>
        </p:txBody>
      </p:sp>
      <p:sp>
        <p:nvSpPr>
          <p:cNvPr id="46" name="Foliennummernplatzhalter 45"/>
          <p:cNvSpPr>
            <a:spLocks noGrp="1"/>
          </p:cNvSpPr>
          <p:nvPr>
            <p:ph type="sldNum" sz="quarter" idx="12"/>
          </p:nvPr>
        </p:nvSpPr>
        <p:spPr>
          <a:xfrm>
            <a:off x="377825" y="293330"/>
            <a:ext cx="756000" cy="144000"/>
          </a:xfrm>
        </p:spPr>
        <p:txBody>
          <a:bodyPr/>
          <a:lstStyle/>
          <a:p>
            <a:fld id="{E7FD5840-E3E9-4F85-91F5-A8B3ACD4DE5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E80D9C6-4EF0-42EF-8C58-F49AFBEC1272}"/>
              </a:ext>
            </a:extLst>
          </p:cNvPr>
          <p:cNvSpPr txBox="1"/>
          <p:nvPr/>
        </p:nvSpPr>
        <p:spPr>
          <a:xfrm>
            <a:off x="348027" y="3086715"/>
            <a:ext cx="8647117" cy="1286809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Festett tetőtartó: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 hálózatra kötés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szemrevételezéssel történik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egyéb tevékenység (pl. festék lekaparása) alkalmazása nem elvárt.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regisztrált szerelő és tervező nyilatkozik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hogy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minden villamos berendezés biztonságos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, hogy a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felülvizsgálatokon (VBF) a berendezés átesett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megfelelő a biztonsági áll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apota. </a:t>
            </a: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Az alvállalkozónak el kell fogadnia az említett nyilatkozatot és felülvizsgálatot, amíg bizonyítottan nem válik hiteltelenné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 A felelősség a tervezőé és a regisztrált szerelőé.</a:t>
            </a:r>
          </a:p>
          <a:p>
            <a:pPr lvl="0" indent="92075" algn="just">
              <a:spcBef>
                <a:spcPts val="300"/>
              </a:spcBef>
              <a:buClr>
                <a:srgbClr val="000000"/>
              </a:buClr>
              <a:buSzPct val="100000"/>
              <a:buFont typeface="EON Brix Sans" panose="020B0500000000000000" pitchFamily="34" charset="-18"/>
              <a:buChar char="•"/>
            </a:pPr>
            <a:endParaRPr lang="hu-HU" sz="1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D5950E1-C5EF-488A-B5EA-F7B22E84D373}"/>
              </a:ext>
            </a:extLst>
          </p:cNvPr>
          <p:cNvSpPr txBox="1"/>
          <p:nvPr/>
        </p:nvSpPr>
        <p:spPr>
          <a:xfrm>
            <a:off x="348027" y="582372"/>
            <a:ext cx="8647117" cy="2309684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Üzemben lévő mindennapszaki fogyasztásmérő szekrény mellé vezérelt, H tarifa vagy autó töltő bővítés:</a:t>
            </a:r>
            <a:endParaRPr lang="hu-H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Oldalsó irányú átvezetés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összeköttetés a mérőhelyek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fogyasztásmérőt tartalmazó, illetve mért oldali terei között nem szabad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csatlakozó főelosztóból kell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új fogyasztásmérő szekrényt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megtáplálni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nincs csatlakozó főelosztó, akkor annak beépítése szükséges, vagy 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olyan fogyasztásmérő szekrényt kell telepíteni,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 alkalmas a mindennapszaki és az igényelt árszabás mérésére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nem áll rendelkezésre földbeásható szekrény alternatíva adott árszabás esetén az utólagos telepít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éshez, akkor </a:t>
            </a:r>
            <a:r>
              <a:rPr lang="hu-H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elfogadott a rendszerengedélyes felületszerelt szekrény használata földbeásható szekrénybe történő beépítéssel </a:t>
            </a: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meglévő fogyasztásmérő hely mellé.</a:t>
            </a: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u-HU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Ügykezelés az Elosztói Engedélyesek üzletszabályzata szerint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93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2942"/>
            <a:ext cx="8158164" cy="404776"/>
          </a:xfrm>
        </p:spPr>
        <p:txBody>
          <a:bodyPr/>
          <a:lstStyle/>
          <a:p>
            <a:pPr lvl="0"/>
            <a:r>
              <a:rPr lang="hu-HU" dirty="0"/>
              <a:t>Tisztázott regisztrált szerelői kérdések</a:t>
            </a:r>
            <a:endParaRPr lang="hu-HU" sz="1800" dirty="0"/>
          </a:p>
        </p:txBody>
      </p:sp>
      <p:sp>
        <p:nvSpPr>
          <p:cNvPr id="46" name="Foliennummernplatzhalter 45"/>
          <p:cNvSpPr>
            <a:spLocks noGrp="1"/>
          </p:cNvSpPr>
          <p:nvPr>
            <p:ph type="sldNum" sz="quarter" idx="12"/>
          </p:nvPr>
        </p:nvSpPr>
        <p:spPr>
          <a:xfrm>
            <a:off x="377825" y="293330"/>
            <a:ext cx="756000" cy="144000"/>
          </a:xfrm>
        </p:spPr>
        <p:txBody>
          <a:bodyPr/>
          <a:lstStyle/>
          <a:p>
            <a:fld id="{E7FD5840-E3E9-4F85-91F5-A8B3ACD4DE5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A8B9E77-C9E7-4B06-A8CD-0C0DBBDDD196}"/>
              </a:ext>
            </a:extLst>
          </p:cNvPr>
          <p:cNvSpPr txBox="1"/>
          <p:nvPr/>
        </p:nvSpPr>
        <p:spPr>
          <a:xfrm>
            <a:off x="348026" y="597672"/>
            <a:ext cx="8647117" cy="2451451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Betongyám, zsalukő, fém tartószerkezet:</a:t>
            </a:r>
          </a:p>
          <a:p>
            <a:pPr marL="361950" indent="-3619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villamos szerkezet kiválasztásának és szerelésének meg kell felelnie a biztonsági, védelmi intézkedéseknek, a megfelelő működés és az előre látható külső hatások követelményeinek, valamint a beépítési környezetre vonatkozó szabványoknak, beleértve a </a:t>
            </a:r>
            <a:r>
              <a:rPr lang="hu-H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napsugárzás, por, időjárás, páralecsapódás, ütésállóság elleni védettséget is. A gyártói szerelési, telepítési utasítások betartása biztosítja a fogyasztásmérő szekrény 25 éves elvárt élettartamát.</a:t>
            </a:r>
          </a:p>
          <a:p>
            <a:pPr marL="361950" indent="-3619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Rendszerengedélyes földbe ásható fogyasztásmérő szekrények használatát javasoljuk.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Ezek jellemzője, hogy a lekisebb költség elvén kerülnek forgalomba és teljesítik a velük szemben támasztott követelményeket.</a:t>
            </a:r>
          </a:p>
          <a:p>
            <a:pPr marL="361950" indent="-3619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rendszerengedéllyel rendelkező termékek alkalmazásától egyedi tervezési eljárás keretében el lehet térni, de nem javasolt. </a:t>
            </a:r>
          </a:p>
        </p:txBody>
      </p:sp>
    </p:spTree>
    <p:extLst>
      <p:ext uri="{BB962C8B-B14F-4D97-AF65-F5344CB8AC3E}">
        <p14:creationId xmlns:p14="http://schemas.microsoft.com/office/powerpoint/2010/main" val="1128241385"/>
      </p:ext>
    </p:extLst>
  </p:cSld>
  <p:clrMapOvr>
    <a:masterClrMapping/>
  </p:clrMapOvr>
</p:sld>
</file>

<file path=ppt/theme/theme1.xml><?xml version="1.0" encoding="utf-8"?>
<a:theme xmlns:a="http://schemas.openxmlformats.org/drawingml/2006/main" name="e-on Enjoyment Template">
  <a:themeElements>
    <a:clrScheme name="Benutzerdefiniert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Benutzerdefiniert 10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82226</TotalTime>
  <Words>1033</Words>
  <Application>Microsoft Office PowerPoint</Application>
  <PresentationFormat>Egyéni</PresentationFormat>
  <Paragraphs>64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Calibri</vt:lpstr>
      <vt:lpstr>Symbol</vt:lpstr>
      <vt:lpstr>EON Brix Sans</vt:lpstr>
      <vt:lpstr>Arial</vt:lpstr>
      <vt:lpstr>EON Brix Sans Black</vt:lpstr>
      <vt:lpstr>e-on Enjoyment Template</vt:lpstr>
      <vt:lpstr>Tisztázott regisztrált szerelői kérdések</vt:lpstr>
      <vt:lpstr>Tisztázott regisztrált szerelői kérdések</vt:lpstr>
      <vt:lpstr>Tisztázott regisztrált szerelői kérdések</vt:lpstr>
      <vt:lpstr>Tisztázott regisztrált szerelői kérdések</vt:lpstr>
      <vt:lpstr>Tisztázott regisztrált szerelői kérdések</vt:lpstr>
      <vt:lpstr>Tisztázott regisztrált szerelői kérdések</vt:lpstr>
    </vt:vector>
  </TitlesOfParts>
  <Company>E.ON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Címsor kevesebb színnel</dc:title>
  <dc:creator>Rábai Márk</dc:creator>
  <cp:lastModifiedBy>Felhasználó</cp:lastModifiedBy>
  <cp:revision>1280</cp:revision>
  <cp:lastPrinted>2018-03-14T15:03:14Z</cp:lastPrinted>
  <dcterms:created xsi:type="dcterms:W3CDTF">2016-11-24T16:33:56Z</dcterms:created>
  <dcterms:modified xsi:type="dcterms:W3CDTF">2022-06-15T10:37:07Z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Office version">
    <vt:lpwstr>2007 and higher</vt:lpwstr>
  </property>
  <property fmtid="{D5CDD505-2E9C-101B-9397-08002B2CF9AE}" pid="4" name="Release date">
    <vt:lpwstr>November 2016</vt:lpwstr>
  </property>
  <property fmtid="{D5CDD505-2E9C-101B-9397-08002B2CF9AE}" pid="5" name="Release version">
    <vt:lpwstr>1.0</vt:lpwstr>
  </property>
</Properties>
</file>