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2" r:id="rId7"/>
  </p:sldIdLst>
  <p:sldSz cx="9144000" cy="6858000" type="screen4x3"/>
  <p:notesSz cx="6858000" cy="9144000"/>
  <p:custDataLst>
    <p:tags r:id="rId10"/>
  </p:custDataLst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767676"/>
    <a:srgbClr val="BCBCBC"/>
    <a:srgbClr val="F21C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9" d="100"/>
          <a:sy n="89" d="100"/>
        </p:scale>
        <p:origin x="-143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-281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6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6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6E15E6C8-D7F0-47BA-BDA7-028AECF298A0}" type="datetimeFigureOut">
              <a:rPr lang="de-DE"/>
              <a:pPr>
                <a:defRPr/>
              </a:pPr>
              <a:t>21.07.2016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6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6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AA787CD-08D1-41C0-88B6-C194D73DFB7A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999885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6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6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177A7C8-D7D6-4816-BDAC-3FE47108D6BD}" type="datetimeFigureOut">
              <a:rPr lang="de-DE"/>
              <a:pPr>
                <a:defRPr/>
              </a:pPr>
              <a:t>21.07.2016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noProof="0" dirty="0" smtClean="0"/>
              <a:t>Textmasterformate durch Klicken bearbeiten</a:t>
            </a:r>
          </a:p>
          <a:p>
            <a:pPr lvl="1"/>
            <a:r>
              <a:rPr lang="de-DE" noProof="0" dirty="0" smtClean="0"/>
              <a:t>Zweite Ebene</a:t>
            </a:r>
          </a:p>
          <a:p>
            <a:pPr lvl="2"/>
            <a:r>
              <a:rPr lang="de-DE" noProof="0" dirty="0" smtClean="0"/>
              <a:t>Dritte Ebene</a:t>
            </a:r>
          </a:p>
          <a:p>
            <a:pPr lvl="3"/>
            <a:r>
              <a:rPr lang="de-DE" noProof="0" dirty="0" smtClean="0"/>
              <a:t>Vierte Ebene</a:t>
            </a:r>
          </a:p>
          <a:p>
            <a:pPr lvl="4"/>
            <a:r>
              <a:rPr lang="de-DE" noProof="0" dirty="0" smtClean="0"/>
              <a:t>Fünfte Ebene</a:t>
            </a:r>
            <a:endParaRPr lang="de-DE" noProof="0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6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6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C10FEB49-C64A-441B-AFAC-E5A00C993727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137331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207963" indent="-206375" algn="l" rtl="0" eaLnBrk="0" fontAlgn="base" hangingPunct="0">
      <a:spcBef>
        <a:spcPct val="30000"/>
      </a:spcBef>
      <a:spcAft>
        <a:spcPct val="0"/>
      </a:spcAft>
      <a:buClr>
        <a:srgbClr val="F21C0A"/>
      </a:buClr>
      <a:buFont typeface="Wingdings" pitchFamily="2" charset="2"/>
      <a:buChar char=""/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2095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412750" indent="-201613" algn="l" rtl="0" eaLnBrk="0" fontAlgn="base" hangingPunct="0">
      <a:spcBef>
        <a:spcPct val="30000"/>
      </a:spcBef>
      <a:spcAft>
        <a:spcPct val="0"/>
      </a:spcAft>
      <a:buClr>
        <a:srgbClr val="F21C0A"/>
      </a:buClr>
      <a:buFont typeface="Wingdings" pitchFamily="2" charset="2"/>
      <a:buChar char=""/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414338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0FEB49-C64A-441B-AFAC-E5A00C993727}" type="slidenum">
              <a:rPr lang="de-DE" smtClean="0"/>
              <a:pPr>
                <a:defRPr/>
              </a:pPr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496703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0FEB49-C64A-441B-AFAC-E5A00C993727}" type="slidenum">
              <a:rPr lang="de-DE" smtClean="0"/>
              <a:pPr>
                <a:defRPr/>
              </a:pPr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496703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0FEB49-C64A-441B-AFAC-E5A00C993727}" type="slidenum">
              <a:rPr lang="de-DE" smtClean="0"/>
              <a:pPr>
                <a:defRPr/>
              </a:pPr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496703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0FEB49-C64A-441B-AFAC-E5A00C993727}" type="slidenum">
              <a:rPr lang="de-DE" smtClean="0"/>
              <a:pPr>
                <a:defRPr/>
              </a:pPr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496703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0FEB49-C64A-441B-AFAC-E5A00C993727}" type="slidenum">
              <a:rPr lang="de-DE" smtClean="0"/>
              <a:pPr>
                <a:defRPr/>
              </a:pPr>
              <a:t>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496703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on_logo1" descr="EON_n_Ha_ppt.t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7400" y="6042025"/>
            <a:ext cx="20066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09600" y="3606800"/>
            <a:ext cx="6705600" cy="1181100"/>
          </a:xfrm>
        </p:spPr>
        <p:txBody>
          <a:bodyPr anchor="b"/>
          <a:lstStyle>
            <a:lvl1pPr>
              <a:defRPr>
                <a:solidFill>
                  <a:srgbClr val="F21C0A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09600" y="5035550"/>
            <a:ext cx="6705600" cy="457200"/>
          </a:xfrm>
        </p:spPr>
        <p:txBody>
          <a:bodyPr>
            <a:noAutofit/>
          </a:bodyPr>
          <a:lstStyle>
            <a:lvl1pPr marL="0" indent="0" algn="l">
              <a:lnSpc>
                <a:spcPts val="1800"/>
              </a:lnSpc>
              <a:buNone/>
              <a:defRPr sz="1400">
                <a:solidFill>
                  <a:srgbClr val="76767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50164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666750"/>
            <a:ext cx="7924800" cy="6096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de-DE" dirty="0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59B44-E732-4087-A208-160AB63C34BB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23522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666750"/>
            <a:ext cx="7924800" cy="6096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09600" y="1422400"/>
            <a:ext cx="3886200" cy="4216400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5025" y="1422400"/>
            <a:ext cx="3886200" cy="4216400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8C47DF-9C33-408A-B8AC-C33B38E197FF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47650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666750"/>
            <a:ext cx="7924800" cy="6096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09601" y="1422400"/>
            <a:ext cx="2439987" cy="4216400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352801" y="1422400"/>
            <a:ext cx="2439987" cy="4216400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de-DE" dirty="0"/>
          </a:p>
        </p:txBody>
      </p:sp>
      <p:sp>
        <p:nvSpPr>
          <p:cNvPr id="8" name="Inhaltsplatzhalter 3"/>
          <p:cNvSpPr>
            <a:spLocks noGrp="1"/>
          </p:cNvSpPr>
          <p:nvPr>
            <p:ph sz="half" idx="13"/>
          </p:nvPr>
        </p:nvSpPr>
        <p:spPr>
          <a:xfrm>
            <a:off x="6096000" y="1422400"/>
            <a:ext cx="2439987" cy="4216400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de-DE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79533B-BA11-402C-A267-7258C0FE8495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57160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666750"/>
            <a:ext cx="7924800" cy="609600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422400"/>
            <a:ext cx="3886200" cy="304800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09600" y="1727200"/>
            <a:ext cx="3886200" cy="3911600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422400"/>
            <a:ext cx="3886200" cy="304800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1727200"/>
            <a:ext cx="3886200" cy="3911600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de-DE" dirty="0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4D1E24-2E4F-4A0C-B279-3437494E7BEC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60356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de-DE" dirty="0"/>
          </a:p>
        </p:txBody>
      </p:sp>
      <p:sp>
        <p:nvSpPr>
          <p:cNvPr id="3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46026A-4CB2-460A-92BF-84955098E9AD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50464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3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4FEE15-1483-4844-8728-FBDB8A4A6E26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35276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/>
          <p:cNvSpPr>
            <a:spLocks noGrp="1"/>
          </p:cNvSpPr>
          <p:nvPr>
            <p:ph type="title"/>
          </p:nvPr>
        </p:nvSpPr>
        <p:spPr bwMode="auto">
          <a:xfrm>
            <a:off x="609600" y="666750"/>
            <a:ext cx="7924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hu-HU" smtClean="0"/>
              <a:t>Titelmasterformat durch Klicken bearbeiten</a:t>
            </a:r>
          </a:p>
        </p:txBody>
      </p:sp>
      <p:sp>
        <p:nvSpPr>
          <p:cNvPr id="1027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609600" y="1422400"/>
            <a:ext cx="7924800" cy="421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hu-HU" smtClean="0"/>
              <a:t>Textmasterformate durch Klicken bearbeiten</a:t>
            </a:r>
          </a:p>
          <a:p>
            <a:pPr lvl="1"/>
            <a:r>
              <a:rPr lang="de-DE" altLang="hu-HU" smtClean="0"/>
              <a:t>Zweite Ebene</a:t>
            </a:r>
          </a:p>
          <a:p>
            <a:pPr lvl="2"/>
            <a:r>
              <a:rPr lang="de-DE" altLang="hu-HU" smtClean="0"/>
              <a:t>Dritte Ebene</a:t>
            </a:r>
          </a:p>
          <a:p>
            <a:pPr lvl="3"/>
            <a:r>
              <a:rPr lang="de-DE" altLang="hu-HU" smtClean="0"/>
              <a:t>Vierte Ebene</a:t>
            </a:r>
          </a:p>
          <a:p>
            <a:pPr lvl="4"/>
            <a:r>
              <a:rPr lang="de-DE" altLang="hu-HU" smtClean="0"/>
              <a:t>Fünfte Ebene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815975" y="6403975"/>
            <a:ext cx="6227763" cy="1905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fontAlgn="auto">
              <a:lnSpc>
                <a:spcPts val="800"/>
              </a:lnSpc>
              <a:spcBef>
                <a:spcPts val="0"/>
              </a:spcBef>
              <a:spcAft>
                <a:spcPts val="0"/>
              </a:spcAft>
              <a:defRPr sz="6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09600" y="6403975"/>
            <a:ext cx="173038" cy="1905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fontAlgn="auto">
              <a:lnSpc>
                <a:spcPts val="800"/>
              </a:lnSpc>
              <a:spcBef>
                <a:spcPts val="0"/>
              </a:spcBef>
              <a:spcAft>
                <a:spcPts val="0"/>
              </a:spcAft>
              <a:defRPr sz="6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EB76130-A7C2-429C-9889-06DEF71BC2F8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  <p:pic>
        <p:nvPicPr>
          <p:cNvPr id="1030" name="eon_logo2" descr="EON_n_Ha_ppt.tif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7400" y="6042025"/>
            <a:ext cx="20066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</p:sldLayoutIdLst>
  <p:hf hdr="0" ftr="0" dt="0"/>
  <p:txStyles>
    <p:titleStyle>
      <a:lvl1pPr algn="l" rtl="0" eaLnBrk="0" fontAlgn="base" hangingPunct="0">
        <a:lnSpc>
          <a:spcPts val="3100"/>
        </a:lnSpc>
        <a:spcBef>
          <a:spcPct val="0"/>
        </a:spcBef>
        <a:spcAft>
          <a:spcPct val="0"/>
        </a:spcAft>
        <a:defRPr sz="2500" kern="1200">
          <a:solidFill>
            <a:srgbClr val="F21C0A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ts val="3100"/>
        </a:lnSpc>
        <a:spcBef>
          <a:spcPct val="0"/>
        </a:spcBef>
        <a:spcAft>
          <a:spcPct val="0"/>
        </a:spcAft>
        <a:defRPr sz="2500">
          <a:solidFill>
            <a:srgbClr val="F21C0A"/>
          </a:solidFill>
          <a:latin typeface="Arial" charset="0"/>
        </a:defRPr>
      </a:lvl2pPr>
      <a:lvl3pPr algn="l" rtl="0" eaLnBrk="0" fontAlgn="base" hangingPunct="0">
        <a:lnSpc>
          <a:spcPts val="3100"/>
        </a:lnSpc>
        <a:spcBef>
          <a:spcPct val="0"/>
        </a:spcBef>
        <a:spcAft>
          <a:spcPct val="0"/>
        </a:spcAft>
        <a:defRPr sz="2500">
          <a:solidFill>
            <a:srgbClr val="F21C0A"/>
          </a:solidFill>
          <a:latin typeface="Arial" charset="0"/>
        </a:defRPr>
      </a:lvl3pPr>
      <a:lvl4pPr algn="l" rtl="0" eaLnBrk="0" fontAlgn="base" hangingPunct="0">
        <a:lnSpc>
          <a:spcPts val="3100"/>
        </a:lnSpc>
        <a:spcBef>
          <a:spcPct val="0"/>
        </a:spcBef>
        <a:spcAft>
          <a:spcPct val="0"/>
        </a:spcAft>
        <a:defRPr sz="2500">
          <a:solidFill>
            <a:srgbClr val="F21C0A"/>
          </a:solidFill>
          <a:latin typeface="Arial" charset="0"/>
        </a:defRPr>
      </a:lvl4pPr>
      <a:lvl5pPr algn="l" rtl="0" eaLnBrk="0" fontAlgn="base" hangingPunct="0">
        <a:lnSpc>
          <a:spcPts val="3100"/>
        </a:lnSpc>
        <a:spcBef>
          <a:spcPct val="0"/>
        </a:spcBef>
        <a:spcAft>
          <a:spcPct val="0"/>
        </a:spcAft>
        <a:defRPr sz="2500">
          <a:solidFill>
            <a:srgbClr val="F21C0A"/>
          </a:solidFill>
          <a:latin typeface="Arial" charset="0"/>
        </a:defRPr>
      </a:lvl5pPr>
      <a:lvl6pPr marL="457200" algn="l" rtl="0" fontAlgn="base">
        <a:lnSpc>
          <a:spcPts val="3100"/>
        </a:lnSpc>
        <a:spcBef>
          <a:spcPct val="0"/>
        </a:spcBef>
        <a:spcAft>
          <a:spcPct val="0"/>
        </a:spcAft>
        <a:defRPr sz="2500">
          <a:solidFill>
            <a:srgbClr val="F21C0A"/>
          </a:solidFill>
          <a:latin typeface="Arial" charset="0"/>
        </a:defRPr>
      </a:lvl6pPr>
      <a:lvl7pPr marL="914400" algn="l" rtl="0" fontAlgn="base">
        <a:lnSpc>
          <a:spcPts val="3100"/>
        </a:lnSpc>
        <a:spcBef>
          <a:spcPct val="0"/>
        </a:spcBef>
        <a:spcAft>
          <a:spcPct val="0"/>
        </a:spcAft>
        <a:defRPr sz="2500">
          <a:solidFill>
            <a:srgbClr val="F21C0A"/>
          </a:solidFill>
          <a:latin typeface="Arial" charset="0"/>
        </a:defRPr>
      </a:lvl7pPr>
      <a:lvl8pPr marL="1371600" algn="l" rtl="0" fontAlgn="base">
        <a:lnSpc>
          <a:spcPts val="3100"/>
        </a:lnSpc>
        <a:spcBef>
          <a:spcPct val="0"/>
        </a:spcBef>
        <a:spcAft>
          <a:spcPct val="0"/>
        </a:spcAft>
        <a:defRPr sz="2500">
          <a:solidFill>
            <a:srgbClr val="F21C0A"/>
          </a:solidFill>
          <a:latin typeface="Arial" charset="0"/>
        </a:defRPr>
      </a:lvl8pPr>
      <a:lvl9pPr marL="1828800" algn="l" rtl="0" fontAlgn="base">
        <a:lnSpc>
          <a:spcPts val="3100"/>
        </a:lnSpc>
        <a:spcBef>
          <a:spcPct val="0"/>
        </a:spcBef>
        <a:spcAft>
          <a:spcPct val="0"/>
        </a:spcAft>
        <a:defRPr sz="2500">
          <a:solidFill>
            <a:srgbClr val="F21C0A"/>
          </a:solidFill>
          <a:latin typeface="Arial" charset="0"/>
        </a:defRPr>
      </a:lvl9pPr>
    </p:titleStyle>
    <p:bodyStyle>
      <a:lvl1pPr algn="l" rtl="0" eaLnBrk="0" fontAlgn="base" hangingPunct="0">
        <a:lnSpc>
          <a:spcPts val="2400"/>
        </a:lnSpc>
        <a:spcBef>
          <a:spcPct val="0"/>
        </a:spcBef>
        <a:spcAft>
          <a:spcPct val="0"/>
        </a:spcAft>
        <a:buFont typeface="Arial" charset="0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207963" indent="-206375" algn="l" rtl="0" eaLnBrk="0" fontAlgn="base" hangingPunct="0">
        <a:lnSpc>
          <a:spcPts val="2400"/>
        </a:lnSpc>
        <a:spcBef>
          <a:spcPct val="0"/>
        </a:spcBef>
        <a:spcAft>
          <a:spcPct val="0"/>
        </a:spcAft>
        <a:buClr>
          <a:srgbClr val="F21C0A"/>
        </a:buClr>
        <a:buFont typeface="Wingdings" pitchFamily="2" charset="2"/>
        <a:buChar char="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209550" algn="l" rtl="0" eaLnBrk="0" fontAlgn="base" hangingPunct="0">
        <a:lnSpc>
          <a:spcPts val="2400"/>
        </a:lnSpc>
        <a:spcBef>
          <a:spcPct val="0"/>
        </a:spcBef>
        <a:spcAft>
          <a:spcPct val="0"/>
        </a:spcAft>
        <a:buFont typeface="Arial" charset="0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412750" indent="-201613" algn="l" rtl="0" eaLnBrk="0" fontAlgn="base" hangingPunct="0">
        <a:lnSpc>
          <a:spcPts val="2400"/>
        </a:lnSpc>
        <a:spcBef>
          <a:spcPct val="0"/>
        </a:spcBef>
        <a:spcAft>
          <a:spcPct val="0"/>
        </a:spcAft>
        <a:buClr>
          <a:srgbClr val="F21C0A"/>
        </a:buClr>
        <a:buFont typeface="Wingdings" pitchFamily="2" charset="2"/>
        <a:buChar char="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414338" algn="l" rtl="0" eaLnBrk="0" fontAlgn="base" hangingPunct="0">
        <a:lnSpc>
          <a:spcPts val="2400"/>
        </a:lnSpc>
        <a:spcBef>
          <a:spcPct val="0"/>
        </a:spcBef>
        <a:spcAft>
          <a:spcPct val="0"/>
        </a:spcAft>
        <a:buFont typeface="Arial" charset="0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617538" indent="-203200" algn="l" defTabSz="914400" rtl="0" eaLnBrk="1" latinLnBrk="0" hangingPunct="1">
        <a:lnSpc>
          <a:spcPts val="2400"/>
        </a:lnSpc>
        <a:spcBef>
          <a:spcPts val="0"/>
        </a:spcBef>
        <a:buClr>
          <a:srgbClr val="F21C0A"/>
        </a:buClr>
        <a:buFont typeface="Wingdings" pitchFamily="2" charset="2"/>
        <a:buChar char="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617538" indent="0" algn="l" defTabSz="914400" rtl="0" eaLnBrk="1" latinLnBrk="0" hangingPunct="1">
        <a:lnSpc>
          <a:spcPts val="2400"/>
        </a:lnSpc>
        <a:spcBef>
          <a:spcPts val="0"/>
        </a:spcBef>
        <a:buFont typeface="Arial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820738" indent="-203200" algn="l" defTabSz="914400" rtl="0" eaLnBrk="1" latinLnBrk="0" hangingPunct="1">
        <a:lnSpc>
          <a:spcPts val="2400"/>
        </a:lnSpc>
        <a:spcBef>
          <a:spcPts val="0"/>
        </a:spcBef>
        <a:buClr>
          <a:srgbClr val="F21C0A"/>
        </a:buClr>
        <a:buFont typeface="Wingdings" pitchFamily="2" charset="2"/>
        <a:buChar char="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820738" indent="0" algn="l" defTabSz="914400" rtl="0" eaLnBrk="1" latinLnBrk="0" hangingPunct="1">
        <a:lnSpc>
          <a:spcPts val="2400"/>
        </a:lnSpc>
        <a:spcBef>
          <a:spcPts val="0"/>
        </a:spcBef>
        <a:buFont typeface="Arial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package" Target="../embeddings/Microsoft_Word_Document2.docx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package" Target="../embeddings/Microsoft_Word_Document1.docx"/><Relationship Id="rId5" Type="http://schemas.openxmlformats.org/officeDocument/2006/relationships/oleObject" Target="../embeddings/oleObject1.bin"/><Relationship Id="rId4" Type="http://schemas.openxmlformats.org/officeDocument/2006/relationships/hyperlink" Target="mailto:istvan.steierlein@eon-hungaria.com" TargetMode="External"/><Relationship Id="rId9" Type="http://schemas.openxmlformats.org/officeDocument/2006/relationships/image" Target="../media/image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hu-HU" altLang="hu-HU" dirty="0" smtClean="0"/>
              <a:t>A </a:t>
            </a:r>
            <a:r>
              <a:rPr lang="hu-HU" altLang="hu-HU" b="1" i="1" dirty="0"/>
              <a:t>csatlakozó berendezés </a:t>
            </a:r>
            <a:r>
              <a:rPr lang="hu-HU" altLang="hu-HU" u="sng" dirty="0"/>
              <a:t>átalakítására</a:t>
            </a:r>
            <a:r>
              <a:rPr lang="hu-HU" altLang="hu-HU" dirty="0"/>
              <a:t>, és a </a:t>
            </a:r>
            <a:r>
              <a:rPr lang="hu-HU" altLang="hu-HU" b="1" i="1" dirty="0"/>
              <a:t>csatlakozási pont </a:t>
            </a:r>
            <a:r>
              <a:rPr lang="hu-HU" altLang="hu-HU" u="sng" dirty="0"/>
              <a:t>áthelyezésére</a:t>
            </a:r>
            <a:r>
              <a:rPr lang="hu-HU" altLang="hu-HU" dirty="0"/>
              <a:t> </a:t>
            </a:r>
            <a:r>
              <a:rPr lang="hu-HU" altLang="hu-HU" dirty="0" smtClean="0"/>
              <a:t>vonatkozó szabályok</a:t>
            </a:r>
            <a:r>
              <a:rPr lang="hu-HU" altLang="hu-HU" dirty="0"/>
              <a:t> </a:t>
            </a:r>
            <a:r>
              <a:rPr lang="hu-HU" altLang="hu-HU" dirty="0" smtClean="0"/>
              <a:t>értelmezése, díjfizetési szabályok</a:t>
            </a:r>
          </a:p>
        </p:txBody>
      </p:sp>
      <p:sp>
        <p:nvSpPr>
          <p:cNvPr id="3075" name="Untertitel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hu-HU" altLang="hu-HU" dirty="0" smtClean="0"/>
              <a:t>Steierlein István </a:t>
            </a:r>
          </a:p>
          <a:p>
            <a:pPr eaLnBrk="1" hangingPunct="1"/>
            <a:r>
              <a:rPr lang="hu-HU" altLang="hu-HU" dirty="0" smtClean="0"/>
              <a:t>ÁHO-hálózatfejlesztési szakreferens</a:t>
            </a:r>
          </a:p>
          <a:p>
            <a:pPr eaLnBrk="1" hangingPunct="1"/>
            <a:endParaRPr lang="hu-HU" altLang="hu-HU" dirty="0"/>
          </a:p>
          <a:p>
            <a:pPr eaLnBrk="1" hangingPunct="1"/>
            <a:r>
              <a:rPr lang="hu-HU" altLang="hu-HU" dirty="0" smtClean="0"/>
              <a:t>2016-07-08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</a:t>
            </a:r>
            <a:r>
              <a:rPr lang="hu-H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VET 119 §, </a:t>
            </a:r>
            <a:r>
              <a:rPr lang="hu-HU" dirty="0" smtClean="0"/>
              <a:t>és a </a:t>
            </a:r>
            <a:r>
              <a:rPr lang="hu-H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Vhr</a:t>
            </a:r>
            <a:r>
              <a:rPr lang="hu-H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9/A § </a:t>
            </a:r>
            <a:r>
              <a:rPr lang="hu-HU" dirty="0" smtClean="0"/>
              <a:t>költségviselési szabályai</a:t>
            </a:r>
            <a:endParaRPr lang="hu-HU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00" y="1422400"/>
            <a:ext cx="7924800" cy="3662784"/>
          </a:xfrm>
        </p:spPr>
        <p:txBody>
          <a:bodyPr/>
          <a:lstStyle/>
          <a:p>
            <a:r>
              <a:rPr lang="hu-HU" dirty="0"/>
              <a:t>A csatlakozó berendezés és a csatlakozási pont átalakítása vagy áthelyezése</a:t>
            </a:r>
          </a:p>
          <a:p>
            <a:pPr>
              <a:lnSpc>
                <a:spcPct val="100000"/>
              </a:lnSpc>
            </a:pPr>
            <a:endParaRPr lang="hu-HU" sz="800" dirty="0" smtClean="0"/>
          </a:p>
          <a:p>
            <a:pPr algn="just">
              <a:lnSpc>
                <a:spcPct val="100000"/>
              </a:lnSpc>
            </a:pPr>
            <a:r>
              <a:rPr lang="hu-HU" dirty="0" smtClean="0"/>
              <a:t>Vhr</a:t>
            </a:r>
            <a:r>
              <a:rPr lang="hu-HU" dirty="0"/>
              <a:t>. 9/A. § </a:t>
            </a:r>
            <a:endParaRPr lang="hu-HU" dirty="0" smtClean="0"/>
          </a:p>
          <a:p>
            <a:pPr algn="just"/>
            <a:r>
              <a:rPr lang="hu-HU" dirty="0" smtClean="0"/>
              <a:t>(</a:t>
            </a:r>
            <a:r>
              <a:rPr lang="hu-HU" dirty="0"/>
              <a:t>2) A rendszerhasználónak … a hálózati engedélyes a </a:t>
            </a:r>
            <a:r>
              <a:rPr lang="hu-HU" b="1" dirty="0">
                <a:solidFill>
                  <a:srgbClr val="FF0000"/>
                </a:solidFill>
              </a:rPr>
              <a:t>csatlakozó berendezést</a:t>
            </a:r>
            <a:r>
              <a:rPr lang="hu-HU" dirty="0">
                <a:solidFill>
                  <a:srgbClr val="FF0000"/>
                </a:solidFill>
              </a:rPr>
              <a:t>,</a:t>
            </a:r>
            <a:r>
              <a:rPr lang="hu-HU" dirty="0"/>
              <a:t> vagy a </a:t>
            </a:r>
            <a:r>
              <a:rPr lang="hu-HU" b="1" dirty="0"/>
              <a:t>csatlakozási pontot</a:t>
            </a:r>
            <a:r>
              <a:rPr lang="hu-HU" dirty="0"/>
              <a:t> </a:t>
            </a:r>
            <a:r>
              <a:rPr lang="hu-HU" u="sng" dirty="0"/>
              <a:t>áthelyezheti</a:t>
            </a:r>
            <a:r>
              <a:rPr lang="hu-HU" dirty="0"/>
              <a:t>, vagy </a:t>
            </a:r>
            <a:r>
              <a:rPr lang="hu-HU" u="sng" dirty="0"/>
              <a:t>átalakíthatja</a:t>
            </a:r>
            <a:r>
              <a:rPr lang="hu-HU" dirty="0"/>
              <a:t>, ha …. </a:t>
            </a:r>
            <a:r>
              <a:rPr lang="hu-HU" b="1" dirty="0"/>
              <a:t>a rendszerhasználó …vállalja az átalakítással vagy az áthelyezéssel kapcsolatban felmerülő költségek</a:t>
            </a:r>
            <a:r>
              <a:rPr lang="hu-HU" dirty="0"/>
              <a:t> viselését</a:t>
            </a:r>
            <a:r>
              <a:rPr lang="hu-HU" dirty="0" smtClean="0"/>
              <a:t>.</a:t>
            </a:r>
          </a:p>
          <a:p>
            <a:pPr>
              <a:lnSpc>
                <a:spcPct val="100000"/>
              </a:lnSpc>
            </a:pPr>
            <a:endParaRPr lang="hu-HU" sz="800" i="1" dirty="0"/>
          </a:p>
          <a:p>
            <a:pPr>
              <a:lnSpc>
                <a:spcPct val="100000"/>
              </a:lnSpc>
            </a:pPr>
            <a:r>
              <a:rPr lang="hu-HU" dirty="0"/>
              <a:t>VET 119. § </a:t>
            </a:r>
            <a:endParaRPr lang="hu-HU" dirty="0" smtClean="0"/>
          </a:p>
          <a:p>
            <a:pPr algn="just"/>
            <a:r>
              <a:rPr lang="hu-HU" dirty="0" smtClean="0"/>
              <a:t>(1) A rendszerhasználónak … kérésére, … a hálózati engedélyes </a:t>
            </a:r>
            <a:r>
              <a:rPr lang="hu-HU" b="1" dirty="0" smtClean="0"/>
              <a:t>a </a:t>
            </a:r>
            <a:r>
              <a:rPr lang="hu-HU" b="1" dirty="0" smtClean="0">
                <a:solidFill>
                  <a:srgbClr val="FF0000"/>
                </a:solidFill>
              </a:rPr>
              <a:t>csatlakozó berendezést</a:t>
            </a:r>
            <a:r>
              <a:rPr lang="hu-HU" dirty="0" smtClean="0"/>
              <a:t>, vagy a </a:t>
            </a:r>
            <a:r>
              <a:rPr lang="hu-HU" b="1" dirty="0" smtClean="0"/>
              <a:t>csatlakozási pontot </a:t>
            </a:r>
            <a:r>
              <a:rPr lang="hu-HU" u="sng" dirty="0" smtClean="0"/>
              <a:t>áthelyezi</a:t>
            </a:r>
            <a:r>
              <a:rPr lang="hu-HU" dirty="0" smtClean="0"/>
              <a:t>, vagy </a:t>
            </a:r>
            <a:r>
              <a:rPr lang="hu-HU" u="sng" dirty="0" smtClean="0"/>
              <a:t>átalakítja</a:t>
            </a:r>
            <a:r>
              <a:rPr lang="hu-HU" dirty="0" smtClean="0"/>
              <a:t>, ha … </a:t>
            </a:r>
            <a:r>
              <a:rPr lang="hu-HU" dirty="0"/>
              <a:t>d) </a:t>
            </a:r>
            <a:r>
              <a:rPr lang="hu-HU" b="1" dirty="0"/>
              <a:t>a rendszerhasználó </a:t>
            </a:r>
            <a:r>
              <a:rPr lang="hu-HU" dirty="0" smtClean="0"/>
              <a:t>… </a:t>
            </a:r>
            <a:r>
              <a:rPr lang="hu-HU" b="1" dirty="0" smtClean="0"/>
              <a:t>vállalja </a:t>
            </a:r>
            <a:r>
              <a:rPr lang="hu-HU" b="1" dirty="0"/>
              <a:t>az átalakítással vagy az áthelyezéssel kapcsolatban felmerülő költségek </a:t>
            </a:r>
            <a:r>
              <a:rPr lang="hu-HU" dirty="0"/>
              <a:t>viselését</a:t>
            </a:r>
            <a:r>
              <a:rPr lang="hu-HU" dirty="0" smtClean="0"/>
              <a:t>.</a:t>
            </a:r>
          </a:p>
          <a:p>
            <a:pPr marL="1588" lvl="1" indent="0">
              <a:buNone/>
            </a:pPr>
            <a:endParaRPr lang="hu-HU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294967295"/>
          </p:nvPr>
        </p:nvSpPr>
        <p:spPr>
          <a:xfrm>
            <a:off x="609600" y="6403340"/>
            <a:ext cx="173037" cy="190500"/>
          </a:xfrm>
          <a:prstGeom prst="rect">
            <a:avLst/>
          </a:prstGeom>
        </p:spPr>
        <p:txBody>
          <a:bodyPr/>
          <a:lstStyle/>
          <a:p>
            <a:fld id="{9B749DBC-5EFD-468C-9F9F-C80FB4A03599}" type="slidenum">
              <a:rPr lang="hu-HU" sz="800" smtClean="0"/>
              <a:pPr/>
              <a:t>2</a:t>
            </a:fld>
            <a:endParaRPr lang="hu-HU" sz="800" dirty="0"/>
          </a:p>
        </p:txBody>
      </p:sp>
      <p:sp>
        <p:nvSpPr>
          <p:cNvPr id="6" name="Szövegdoboz 5"/>
          <p:cNvSpPr txBox="1"/>
          <p:nvPr/>
        </p:nvSpPr>
        <p:spPr>
          <a:xfrm>
            <a:off x="526181" y="5229200"/>
            <a:ext cx="8064896" cy="70788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ts val="2400"/>
              </a:lnSpc>
            </a:pPr>
            <a:r>
              <a:rPr lang="hu-HU" dirty="0" smtClean="0">
                <a:solidFill>
                  <a:srgbClr val="FF0000"/>
                </a:solidFill>
              </a:rPr>
              <a:t>A csatlakozási pont áthelyezésének, és a csatlakozó berendezés átalakításának a </a:t>
            </a:r>
            <a:r>
              <a:rPr lang="hu-HU" dirty="0">
                <a:solidFill>
                  <a:srgbClr val="FF0000"/>
                </a:solidFill>
              </a:rPr>
              <a:t>költségét (100</a:t>
            </a:r>
            <a:r>
              <a:rPr lang="hu-HU" dirty="0" smtClean="0">
                <a:solidFill>
                  <a:srgbClr val="FF0000"/>
                </a:solidFill>
              </a:rPr>
              <a:t>%) az igénylőnek kell viselnie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666750"/>
            <a:ext cx="7924800" cy="457994"/>
          </a:xfrm>
        </p:spPr>
        <p:txBody>
          <a:bodyPr/>
          <a:lstStyle/>
          <a:p>
            <a:r>
              <a:rPr lang="hu-H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MEKH 7/2014 </a:t>
            </a:r>
            <a:r>
              <a:rPr lang="hu-HU" dirty="0" smtClean="0"/>
              <a:t>csatlakozási rendelet</a:t>
            </a:r>
            <a:r>
              <a:rPr lang="hu-H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u-HU" dirty="0" smtClean="0"/>
              <a:t>szabályai</a:t>
            </a:r>
            <a:endParaRPr lang="hu-HU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00" y="1268760"/>
            <a:ext cx="7924800" cy="3816424"/>
          </a:xfrm>
        </p:spPr>
        <p:txBody>
          <a:bodyPr/>
          <a:lstStyle/>
          <a:p>
            <a:pPr marL="1588" lvl="1" indent="0">
              <a:buNone/>
            </a:pPr>
            <a:r>
              <a:rPr lang="hu-HU" dirty="0"/>
              <a:t>A rendelet hatálya</a:t>
            </a:r>
          </a:p>
          <a:p>
            <a:pPr marL="1588" lvl="1" indent="0">
              <a:buNone/>
            </a:pPr>
            <a:r>
              <a:rPr lang="hu-HU" dirty="0"/>
              <a:t>1. § </a:t>
            </a:r>
            <a:r>
              <a:rPr lang="hu-HU" dirty="0" smtClean="0"/>
              <a:t>(</a:t>
            </a:r>
            <a:r>
              <a:rPr lang="hu-HU" dirty="0"/>
              <a:t>2) E</a:t>
            </a:r>
            <a:r>
              <a:rPr lang="hu-HU" b="1" dirty="0"/>
              <a:t> rendelet hatálya nem terjed ki</a:t>
            </a:r>
            <a:r>
              <a:rPr lang="hu-HU" dirty="0"/>
              <a:t> a villamos energiáról szóló törvény (a továbbiakban: </a:t>
            </a:r>
            <a:r>
              <a:rPr lang="hu-HU" b="1" dirty="0"/>
              <a:t>VET) 119. §</a:t>
            </a:r>
            <a:r>
              <a:rPr lang="hu-HU" b="1" dirty="0" err="1"/>
              <a:t>-ában</a:t>
            </a:r>
            <a:r>
              <a:rPr lang="hu-HU" b="1" dirty="0"/>
              <a:t> és a Vhr. 9/A. §</a:t>
            </a:r>
            <a:r>
              <a:rPr lang="hu-HU" b="1" dirty="0" err="1"/>
              <a:t>-ában</a:t>
            </a:r>
            <a:r>
              <a:rPr lang="hu-HU" b="1" dirty="0"/>
              <a:t> szabályozott áthelyezésre és átalakításra</a:t>
            </a:r>
            <a:r>
              <a:rPr lang="hu-HU" dirty="0"/>
              <a:t>.</a:t>
            </a:r>
          </a:p>
          <a:p>
            <a:pPr marL="1588" lvl="1" indent="0">
              <a:lnSpc>
                <a:spcPct val="100000"/>
              </a:lnSpc>
              <a:buNone/>
            </a:pPr>
            <a:endParaRPr lang="hu-HU" sz="800" dirty="0" smtClean="0"/>
          </a:p>
          <a:p>
            <a:pPr marL="1588" lvl="1" indent="0">
              <a:lnSpc>
                <a:spcPct val="100000"/>
              </a:lnSpc>
              <a:buNone/>
            </a:pPr>
            <a:r>
              <a:rPr lang="hu-HU" dirty="0"/>
              <a:t>A </a:t>
            </a:r>
            <a:r>
              <a:rPr lang="hu-HU" dirty="0" smtClean="0"/>
              <a:t>csatlakozási </a:t>
            </a:r>
            <a:r>
              <a:rPr lang="hu-HU" dirty="0"/>
              <a:t>díjak </a:t>
            </a:r>
            <a:r>
              <a:rPr lang="hu-HU" dirty="0" smtClean="0"/>
              <a:t>alkalmazásának </a:t>
            </a:r>
            <a:r>
              <a:rPr lang="hu-HU" dirty="0"/>
              <a:t>egyéb </a:t>
            </a:r>
            <a:r>
              <a:rPr lang="hu-HU" dirty="0" smtClean="0"/>
              <a:t>szabályai</a:t>
            </a:r>
          </a:p>
          <a:p>
            <a:pPr algn="just"/>
            <a:r>
              <a:rPr lang="hu-HU" dirty="0"/>
              <a:t>15. § (1) Ha a </a:t>
            </a:r>
            <a:r>
              <a:rPr lang="hu-HU" dirty="0" smtClean="0"/>
              <a:t>… csatlakozást </a:t>
            </a:r>
            <a:r>
              <a:rPr lang="hu-HU" dirty="0"/>
              <a:t>igénylő felhasználó </a:t>
            </a:r>
            <a:r>
              <a:rPr lang="hu-HU" b="1" dirty="0"/>
              <a:t>a legkisebb költség elvének megfelelő </a:t>
            </a:r>
            <a:r>
              <a:rPr lang="hu-HU" b="1" dirty="0" smtClean="0"/>
              <a:t>… </a:t>
            </a:r>
            <a:r>
              <a:rPr lang="hu-HU" b="1" dirty="0"/>
              <a:t>csatlakozáshoz képest</a:t>
            </a:r>
            <a:r>
              <a:rPr lang="hu-HU" dirty="0"/>
              <a:t> az </a:t>
            </a:r>
            <a:r>
              <a:rPr lang="hu-HU" dirty="0" smtClean="0"/>
              <a:t>igényelt … b</a:t>
            </a:r>
            <a:r>
              <a:rPr lang="hu-HU" dirty="0"/>
              <a:t>) műszaki megoldás, </a:t>
            </a:r>
            <a:r>
              <a:rPr lang="hu-HU" dirty="0" smtClean="0"/>
              <a:t>… miatt </a:t>
            </a:r>
            <a:r>
              <a:rPr lang="hu-HU" dirty="0"/>
              <a:t>csak magasabb költséggel megvalósítható csatlakozást kér, </a:t>
            </a:r>
            <a:r>
              <a:rPr lang="hu-HU" dirty="0" smtClean="0"/>
              <a:t>akkor … csatlakozási </a:t>
            </a:r>
            <a:r>
              <a:rPr lang="hu-HU" dirty="0"/>
              <a:t>díjakon felül </a:t>
            </a:r>
            <a:r>
              <a:rPr lang="hu-HU" dirty="0" smtClean="0"/>
              <a:t>… </a:t>
            </a:r>
            <a:r>
              <a:rPr lang="hu-HU" b="1" dirty="0" smtClean="0"/>
              <a:t>különbség </a:t>
            </a:r>
            <a:r>
              <a:rPr lang="hu-HU" b="1" dirty="0"/>
              <a:t>70%-át is megfizeti</a:t>
            </a:r>
            <a:r>
              <a:rPr lang="hu-HU" dirty="0"/>
              <a:t>.</a:t>
            </a:r>
          </a:p>
          <a:p>
            <a:pPr marL="1588" lvl="1" indent="0">
              <a:buNone/>
            </a:pPr>
            <a:endParaRPr lang="hu-HU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294967295"/>
          </p:nvPr>
        </p:nvSpPr>
        <p:spPr>
          <a:xfrm>
            <a:off x="609600" y="6403340"/>
            <a:ext cx="173037" cy="190500"/>
          </a:xfrm>
          <a:prstGeom prst="rect">
            <a:avLst/>
          </a:prstGeom>
        </p:spPr>
        <p:txBody>
          <a:bodyPr/>
          <a:lstStyle/>
          <a:p>
            <a:fld id="{9B749DBC-5EFD-468C-9F9F-C80FB4A03599}" type="slidenum">
              <a:rPr lang="hu-HU" sz="800" smtClean="0"/>
              <a:pPr/>
              <a:t>3</a:t>
            </a:fld>
            <a:endParaRPr lang="hu-HU" sz="800" dirty="0"/>
          </a:p>
        </p:txBody>
      </p:sp>
      <p:sp>
        <p:nvSpPr>
          <p:cNvPr id="6" name="Szövegdoboz 5"/>
          <p:cNvSpPr txBox="1"/>
          <p:nvPr/>
        </p:nvSpPr>
        <p:spPr>
          <a:xfrm>
            <a:off x="542354" y="4293096"/>
            <a:ext cx="8064896" cy="16312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ts val="2400"/>
              </a:lnSpc>
            </a:pPr>
            <a:r>
              <a:rPr lang="hu-HU" dirty="0" smtClean="0">
                <a:solidFill>
                  <a:srgbClr val="FF0000"/>
                </a:solidFill>
              </a:rPr>
              <a:t>Ha a rendelkezésre álló teljesítményt igénylő felhasználók az igénybejelentésben drágábban megvalósítható műszaki megoldást is igényelnek, akkor a meglévő cs</a:t>
            </a:r>
            <a:r>
              <a:rPr lang="hu-H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atlakozó átalakítás </a:t>
            </a:r>
            <a:r>
              <a:rPr lang="hu-HU" dirty="0" smtClean="0">
                <a:solidFill>
                  <a:srgbClr val="FF0000"/>
                </a:solidFill>
              </a:rPr>
              <a:t>és </a:t>
            </a:r>
            <a:r>
              <a:rPr lang="hu-H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csatlakozási pont áthelyezés</a:t>
            </a:r>
            <a:r>
              <a:rPr lang="hu-HU" dirty="0" smtClean="0">
                <a:solidFill>
                  <a:srgbClr val="FF0000"/>
                </a:solidFill>
              </a:rPr>
              <a:t> esetén a költségek 100%-a, egyéb műszaki igényeknél a többletköltségek 70%-a is őket terheli.    </a:t>
            </a:r>
          </a:p>
        </p:txBody>
      </p:sp>
    </p:spTree>
    <p:extLst>
      <p:ext uri="{BB962C8B-B14F-4D97-AF65-F5344CB8AC3E}">
        <p14:creationId xmlns:p14="http://schemas.microsoft.com/office/powerpoint/2010/main" val="4264779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666750"/>
            <a:ext cx="7924800" cy="457994"/>
          </a:xfrm>
        </p:spPr>
        <p:txBody>
          <a:bodyPr/>
          <a:lstStyle/>
          <a:p>
            <a:r>
              <a:rPr lang="hu-H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Légvezetékes </a:t>
            </a:r>
            <a:r>
              <a:rPr lang="hu-HU" dirty="0" smtClean="0"/>
              <a:t>csatlakozó helyett </a:t>
            </a:r>
            <a:r>
              <a:rPr lang="hu-H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kábeles </a:t>
            </a:r>
            <a:r>
              <a:rPr lang="hu-HU" dirty="0" smtClean="0"/>
              <a:t>csatlakozó</a:t>
            </a:r>
            <a:endParaRPr lang="hu-HU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294967295"/>
          </p:nvPr>
        </p:nvSpPr>
        <p:spPr>
          <a:xfrm>
            <a:off x="609600" y="6403340"/>
            <a:ext cx="173037" cy="190500"/>
          </a:xfrm>
          <a:prstGeom prst="rect">
            <a:avLst/>
          </a:prstGeom>
        </p:spPr>
        <p:txBody>
          <a:bodyPr/>
          <a:lstStyle/>
          <a:p>
            <a:fld id="{9B749DBC-5EFD-468C-9F9F-C80FB4A03599}" type="slidenum">
              <a:rPr lang="hu-HU" sz="800" smtClean="0"/>
              <a:pPr/>
              <a:t>4</a:t>
            </a:fld>
            <a:endParaRPr lang="hu-HU" sz="800" dirty="0"/>
          </a:p>
        </p:txBody>
      </p:sp>
      <p:sp>
        <p:nvSpPr>
          <p:cNvPr id="7" name="Szövegdoboz 6"/>
          <p:cNvSpPr txBox="1"/>
          <p:nvPr/>
        </p:nvSpPr>
        <p:spPr>
          <a:xfrm>
            <a:off x="1043608" y="5733256"/>
            <a:ext cx="5976664" cy="7386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hu-HU" sz="1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Meglévő </a:t>
            </a:r>
            <a:r>
              <a:rPr lang="hu-HU" sz="1400" dirty="0" smtClean="0">
                <a:solidFill>
                  <a:srgbClr val="FF0000"/>
                </a:solidFill>
              </a:rPr>
              <a:t>csatlakozók</a:t>
            </a:r>
            <a:r>
              <a:rPr lang="hu-HU" sz="1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átalakítási igényét </a:t>
            </a:r>
            <a:r>
              <a:rPr lang="hu-HU" sz="1400" dirty="0" smtClean="0">
                <a:solidFill>
                  <a:srgbClr val="FF0000"/>
                </a:solidFill>
              </a:rPr>
              <a:t>csak </a:t>
            </a:r>
            <a:r>
              <a:rPr lang="hu-HU" sz="1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teljes költségvállalás mellett </a:t>
            </a:r>
            <a:r>
              <a:rPr lang="hu-HU" sz="1400" dirty="0" smtClean="0">
                <a:solidFill>
                  <a:srgbClr val="FF0000"/>
                </a:solidFill>
              </a:rPr>
              <a:t>teljesítjük, függetlenül attól, hogy egyidejűleg adtak-e be többletteljesítmény igényt, vagy sem. 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217892"/>
            <a:ext cx="6048672" cy="434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5950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1560" y="476672"/>
            <a:ext cx="7924800" cy="457994"/>
          </a:xfrm>
        </p:spPr>
        <p:txBody>
          <a:bodyPr/>
          <a:lstStyle/>
          <a:p>
            <a:r>
              <a:rPr lang="hu-HU" dirty="0" smtClean="0"/>
              <a:t>Példák a gyakorlatból</a:t>
            </a:r>
            <a:endParaRPr lang="hu-HU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11560" y="980728"/>
            <a:ext cx="8138864" cy="5112568"/>
          </a:xfrm>
        </p:spPr>
        <p:txBody>
          <a:bodyPr/>
          <a:lstStyle/>
          <a:p>
            <a:pPr marL="1588" lvl="1" indent="0" algn="just">
              <a:buNone/>
            </a:pPr>
            <a:r>
              <a:rPr lang="hu-H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Új felhasználási hely </a:t>
            </a:r>
            <a:r>
              <a:rPr lang="hu-HU" sz="1600" dirty="0" smtClean="0"/>
              <a:t>(még nincsen kiépített csatlakozóvezeték) első bekapcsolását kérik </a:t>
            </a:r>
            <a:r>
              <a:rPr lang="hu-HU" sz="1600" dirty="0"/>
              <a:t>földkábeles csatlakozóval </a:t>
            </a:r>
            <a:r>
              <a:rPr lang="hu-HU" sz="1600" dirty="0" smtClean="0"/>
              <a:t>egy meglévő légvezetékes közcélú hálózatról. </a:t>
            </a:r>
            <a:endParaRPr lang="hu-HU" sz="1600" dirty="0"/>
          </a:p>
          <a:p>
            <a:pPr marL="1588" lvl="1" indent="0" algn="just">
              <a:buNone/>
            </a:pPr>
            <a:r>
              <a:rPr lang="hu-HU" sz="1600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Földkábeles csatlakozóvezetéki díjtételt fizet. </a:t>
            </a:r>
          </a:p>
          <a:p>
            <a:pPr marL="1588" lvl="1" indent="0" algn="just">
              <a:lnSpc>
                <a:spcPct val="100000"/>
              </a:lnSpc>
              <a:buNone/>
            </a:pPr>
            <a:endParaRPr lang="hu-HU" sz="800" dirty="0" smtClean="0"/>
          </a:p>
          <a:p>
            <a:pPr marL="1588" lvl="1" indent="0" algn="just">
              <a:lnSpc>
                <a:spcPct val="100000"/>
              </a:lnSpc>
              <a:buNone/>
            </a:pPr>
            <a:r>
              <a:rPr lang="hu-H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Meglévő felhasználási helyre </a:t>
            </a:r>
            <a:r>
              <a:rPr lang="hu-HU" sz="1600" dirty="0" smtClean="0"/>
              <a:t>(már van kiépített légvezetékes csatlakozóvezeték) többletteljesítmény igényt nyújtanak be. Az igénybejelentőn a  regisztrált szerelő nyilatkozik, hogy a meglévő csatlakozóvezetéket a méretezés eredményeként cserélni szükséges. (Nem kérnek földkábeles csatlakozást).</a:t>
            </a:r>
          </a:p>
          <a:p>
            <a:pPr lvl="1" algn="just">
              <a:lnSpc>
                <a:spcPct val="100000"/>
              </a:lnSpc>
              <a:buFont typeface="Wingdings"/>
              <a:buChar char="à"/>
            </a:pPr>
            <a:r>
              <a:rPr lang="hu-HU" sz="1600" dirty="0" smtClean="0">
                <a:solidFill>
                  <a:srgbClr val="FF0000"/>
                </a:solidFill>
                <a:sym typeface="Wingdings" panose="05000000000000000000" pitchFamily="2" charset="2"/>
              </a:rPr>
              <a:t>A csatlakozási alapdíj a csatlakozóvezeték csere költségét fedezi, csatlakozóvezeték díjat az igénylő nem fizet. EON költségen a légvezetéki csatlakozó átépítésre kerül. </a:t>
            </a:r>
          </a:p>
          <a:p>
            <a:pPr marL="1588" lvl="1" indent="0" algn="just">
              <a:lnSpc>
                <a:spcPct val="100000"/>
              </a:lnSpc>
              <a:buNone/>
            </a:pPr>
            <a:endParaRPr lang="hu-HU" sz="800" dirty="0" smtClean="0"/>
          </a:p>
          <a:p>
            <a:pPr marL="1588" lvl="1" indent="0" algn="just">
              <a:lnSpc>
                <a:spcPct val="100000"/>
              </a:lnSpc>
              <a:buNone/>
            </a:pPr>
            <a:r>
              <a:rPr lang="hu-H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Meglévő felhasználási </a:t>
            </a:r>
            <a:r>
              <a:rPr lang="hu-H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helyre </a:t>
            </a:r>
            <a:r>
              <a:rPr lang="hu-HU" sz="1600" dirty="0" smtClean="0"/>
              <a:t>(már </a:t>
            </a:r>
            <a:r>
              <a:rPr lang="hu-HU" sz="1600" dirty="0"/>
              <a:t>van kiépített légvezetékes csatlakozóvezeték) többletteljesítmény igényt </a:t>
            </a:r>
            <a:r>
              <a:rPr lang="hu-HU" sz="1600" dirty="0" smtClean="0"/>
              <a:t>nyújtanak be azzal, hogy a műszaki megoldás földkábeles legyen. Regisztrált szerelő nyilatkozik, hogy a méretezés alapján a meglévő csatlakozó vezeték keresztmetszetét növelni szükséges.</a:t>
            </a:r>
          </a:p>
          <a:p>
            <a:pPr marL="1588" lvl="1" indent="0" algn="just">
              <a:lnSpc>
                <a:spcPct val="100000"/>
              </a:lnSpc>
              <a:buNone/>
            </a:pPr>
            <a:r>
              <a:rPr lang="hu-HU" sz="1600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Függetlenül attól, hogy a légvezetékes csatlakozót a villamos méretezés miatt mindenképpen cserélni kellene, a kábelesre való áttérési igény miatt a földkábeles csatlakozó kiépítés teljes költségét (100%) az ügyfélnek kell megfizetnie.</a:t>
            </a:r>
          </a:p>
          <a:p>
            <a:pPr marL="1588" lvl="1" indent="0" algn="just">
              <a:lnSpc>
                <a:spcPct val="100000"/>
              </a:lnSpc>
              <a:buNone/>
            </a:pPr>
            <a:endParaRPr lang="hu-HU" sz="800" dirty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pPr marL="1588" lvl="1" indent="0" algn="just">
              <a:lnSpc>
                <a:spcPct val="100000"/>
              </a:lnSpc>
              <a:buNone/>
            </a:pPr>
            <a:r>
              <a:rPr lang="hu-HU" sz="1600" dirty="0" smtClean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hu-H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Meglévő felhasználási </a:t>
            </a:r>
            <a:r>
              <a:rPr lang="hu-H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helyre </a:t>
            </a:r>
            <a:r>
              <a:rPr lang="hu-HU" sz="1600" dirty="0"/>
              <a:t>(már van kiépített légvezetékes csatlakozóvezeték) </a:t>
            </a:r>
            <a:r>
              <a:rPr lang="hu-HU" sz="1600" dirty="0" smtClean="0"/>
              <a:t>a csatlakozó földkábelesre történő átépítését kérik (többletteljesítmény igénye nincsen)</a:t>
            </a:r>
          </a:p>
          <a:p>
            <a:pPr marL="1588" lvl="1" indent="0" algn="just">
              <a:buNone/>
            </a:pPr>
            <a:r>
              <a:rPr lang="hu-HU" sz="1600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A teljes átépítés költségét (100%) viselnie kell. </a:t>
            </a:r>
            <a:endParaRPr lang="hu-HU" sz="1600" dirty="0">
              <a:solidFill>
                <a:srgbClr val="FF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294967295"/>
          </p:nvPr>
        </p:nvSpPr>
        <p:spPr>
          <a:xfrm>
            <a:off x="609600" y="6403340"/>
            <a:ext cx="173037" cy="190500"/>
          </a:xfrm>
          <a:prstGeom prst="rect">
            <a:avLst/>
          </a:prstGeom>
        </p:spPr>
        <p:txBody>
          <a:bodyPr/>
          <a:lstStyle/>
          <a:p>
            <a:fld id="{9B749DBC-5EFD-468C-9F9F-C80FB4A03599}" type="slidenum">
              <a:rPr lang="hu-HU" sz="800" smtClean="0"/>
              <a:pPr/>
              <a:t>5</a:t>
            </a:fld>
            <a:endParaRPr lang="hu-HU" sz="800" dirty="0"/>
          </a:p>
        </p:txBody>
      </p:sp>
    </p:spTree>
    <p:extLst>
      <p:ext uri="{BB962C8B-B14F-4D97-AF65-F5344CB8AC3E}">
        <p14:creationId xmlns:p14="http://schemas.microsoft.com/office/powerpoint/2010/main" val="3265349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1560" y="1268760"/>
            <a:ext cx="7924800" cy="457994"/>
          </a:xfrm>
        </p:spPr>
        <p:txBody>
          <a:bodyPr/>
          <a:lstStyle/>
          <a:p>
            <a:pPr algn="ctr"/>
            <a:r>
              <a:rPr lang="hu-HU" dirty="0" smtClean="0"/>
              <a:t>Back </a:t>
            </a:r>
            <a:r>
              <a:rPr lang="hu-HU" dirty="0" err="1" smtClean="0"/>
              <a:t>up</a:t>
            </a:r>
            <a:endParaRPr lang="hu-HU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331640" y="1979718"/>
            <a:ext cx="4824536" cy="576064"/>
          </a:xfrm>
        </p:spPr>
        <p:txBody>
          <a:bodyPr/>
          <a:lstStyle/>
          <a:p>
            <a:pPr marL="1588" lvl="1" indent="0">
              <a:lnSpc>
                <a:spcPct val="100000"/>
              </a:lnSpc>
              <a:buNone/>
            </a:pPr>
            <a:r>
              <a:rPr lang="hu-HU" sz="1600" dirty="0" smtClean="0"/>
              <a:t>Kigyűjtés a csatlakozókkal kapcsolatos szabályokról</a:t>
            </a:r>
          </a:p>
          <a:p>
            <a:pPr marL="1588" lvl="1" indent="0">
              <a:lnSpc>
                <a:spcPct val="100000"/>
              </a:lnSpc>
              <a:buNone/>
            </a:pPr>
            <a:r>
              <a:rPr lang="hu-HU" sz="1600" dirty="0" smtClean="0"/>
              <a:t>(jogszabályok, Elosztói Szabályzat, Üzletszabályzat)</a:t>
            </a:r>
            <a:endParaRPr lang="hu-HU" sz="16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294967295"/>
          </p:nvPr>
        </p:nvSpPr>
        <p:spPr>
          <a:xfrm>
            <a:off x="609600" y="6403340"/>
            <a:ext cx="173037" cy="190500"/>
          </a:xfrm>
          <a:prstGeom prst="rect">
            <a:avLst/>
          </a:prstGeom>
        </p:spPr>
        <p:txBody>
          <a:bodyPr/>
          <a:lstStyle/>
          <a:p>
            <a:fld id="{9B749DBC-5EFD-468C-9F9F-C80FB4A03599}" type="slidenum">
              <a:rPr lang="hu-HU" sz="800" smtClean="0"/>
              <a:pPr/>
              <a:t>6</a:t>
            </a:fld>
            <a:endParaRPr lang="hu-HU" sz="800" dirty="0"/>
          </a:p>
        </p:txBody>
      </p:sp>
      <p:sp>
        <p:nvSpPr>
          <p:cNvPr id="5" name="Jobbra nyíl 4"/>
          <p:cNvSpPr/>
          <p:nvPr/>
        </p:nvSpPr>
        <p:spPr>
          <a:xfrm>
            <a:off x="6300192" y="2001805"/>
            <a:ext cx="978408" cy="484632"/>
          </a:xfrm>
          <a:prstGeom prst="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 err="1" smtClean="0">
              <a:solidFill>
                <a:srgbClr val="000000"/>
              </a:solidFill>
            </a:endParaRPr>
          </a:p>
        </p:txBody>
      </p:sp>
      <p:sp>
        <p:nvSpPr>
          <p:cNvPr id="7" name="Szövegdoboz 6"/>
          <p:cNvSpPr txBox="1"/>
          <p:nvPr/>
        </p:nvSpPr>
        <p:spPr>
          <a:xfrm>
            <a:off x="827584" y="4581128"/>
            <a:ext cx="7200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 smtClean="0"/>
              <a:t>Kérdés esetén kereshető: </a:t>
            </a:r>
          </a:p>
          <a:p>
            <a:endParaRPr lang="hu-HU" sz="800" dirty="0" smtClean="0"/>
          </a:p>
          <a:p>
            <a:r>
              <a:rPr lang="hu-HU" sz="1400" dirty="0" smtClean="0"/>
              <a:t>Steierlein István </a:t>
            </a:r>
            <a:r>
              <a:rPr lang="hu-HU" sz="900" dirty="0" smtClean="0"/>
              <a:t>hálózatfejlesztési szakreferens</a:t>
            </a:r>
          </a:p>
          <a:p>
            <a:r>
              <a:rPr lang="hu-HU" sz="1400" dirty="0" smtClean="0"/>
              <a:t>Email: </a:t>
            </a:r>
            <a:r>
              <a:rPr lang="hu-HU" sz="1400" dirty="0" err="1" smtClean="0">
                <a:hlinkClick r:id="rId4"/>
              </a:rPr>
              <a:t>istvan.steierlein</a:t>
            </a:r>
            <a:r>
              <a:rPr lang="hu-HU" sz="1400" dirty="0" smtClean="0">
                <a:hlinkClick r:id="rId4"/>
              </a:rPr>
              <a:t>@</a:t>
            </a:r>
            <a:r>
              <a:rPr lang="hu-HU" sz="1400" dirty="0" err="1" smtClean="0">
                <a:hlinkClick r:id="rId4"/>
              </a:rPr>
              <a:t>eon-hungaria.com</a:t>
            </a:r>
            <a:endParaRPr lang="hu-HU" sz="1400" dirty="0" smtClean="0"/>
          </a:p>
          <a:p>
            <a:r>
              <a:rPr lang="hu-HU" sz="1400" dirty="0" smtClean="0"/>
              <a:t>Telefon:+36 30 9 794 674</a:t>
            </a:r>
          </a:p>
        </p:txBody>
      </p:sp>
      <p:graphicFrame>
        <p:nvGraphicFramePr>
          <p:cNvPr id="8" name="Objektum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4134447"/>
              </p:ext>
            </p:extLst>
          </p:nvPr>
        </p:nvGraphicFramePr>
        <p:xfrm>
          <a:off x="7452320" y="1975669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Document" showAsIcon="1" r:id="rId6" imgW="914400" imgH="771480" progId="Word.Document.12">
                  <p:embed/>
                </p:oleObj>
              </mc:Choice>
              <mc:Fallback>
                <p:oleObj name="Document" showAsIcon="1" r:id="rId6" imgW="914400" imgH="77148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452320" y="1975669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Inhaltsplatzhalter 2"/>
          <p:cNvSpPr txBox="1">
            <a:spLocks/>
          </p:cNvSpPr>
          <p:nvPr/>
        </p:nvSpPr>
        <p:spPr bwMode="auto">
          <a:xfrm>
            <a:off x="1331640" y="3108398"/>
            <a:ext cx="4320480" cy="405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Font typeface="Arial" charset="0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07963" indent="-206375" algn="l" rtl="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lr>
                <a:srgbClr val="F21C0A"/>
              </a:buClr>
              <a:buFont typeface="Wingdings" pitchFamily="2" charset="2"/>
              <a:buChar char="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9550" algn="l" rtl="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Font typeface="Arial" charset="0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12750" indent="-201613" algn="l" rtl="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lr>
                <a:srgbClr val="F21C0A"/>
              </a:buClr>
              <a:buFont typeface="Wingdings" pitchFamily="2" charset="2"/>
              <a:buChar char="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4338" algn="l" rtl="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Font typeface="Arial" charset="0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17538" indent="-203200" algn="l" defTabSz="914400" rtl="0" eaLnBrk="1" latinLnBrk="0" hangingPunct="1">
              <a:lnSpc>
                <a:spcPts val="2400"/>
              </a:lnSpc>
              <a:spcBef>
                <a:spcPts val="0"/>
              </a:spcBef>
              <a:buClr>
                <a:srgbClr val="F21C0A"/>
              </a:buClr>
              <a:buFont typeface="Wingdings" pitchFamily="2" charset="2"/>
              <a:buChar char="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17538" indent="0" algn="l" defTabSz="914400" rtl="0" eaLnBrk="1" latinLnBrk="0" hangingPunct="1">
              <a:lnSpc>
                <a:spcPts val="2400"/>
              </a:lnSpc>
              <a:spcBef>
                <a:spcPts val="0"/>
              </a:spcBef>
              <a:buFont typeface="Arial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20738" indent="-203200" algn="l" defTabSz="914400" rtl="0" eaLnBrk="1" latinLnBrk="0" hangingPunct="1">
              <a:lnSpc>
                <a:spcPts val="2400"/>
              </a:lnSpc>
              <a:spcBef>
                <a:spcPts val="0"/>
              </a:spcBef>
              <a:buClr>
                <a:srgbClr val="F21C0A"/>
              </a:buClr>
              <a:buFont typeface="Wingdings" pitchFamily="2" charset="2"/>
              <a:buChar char="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20738" indent="0" algn="l" defTabSz="914400" rtl="0" eaLnBrk="1" latinLnBrk="0" hangingPunct="1">
              <a:lnSpc>
                <a:spcPts val="2400"/>
              </a:lnSpc>
              <a:spcBef>
                <a:spcPts val="0"/>
              </a:spcBef>
              <a:buFont typeface="Arial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8" lvl="1" indent="0">
              <a:buFont typeface="Wingdings" pitchFamily="2" charset="2"/>
              <a:buNone/>
            </a:pPr>
            <a:r>
              <a:rPr lang="hu-HU" sz="1600" dirty="0" smtClean="0"/>
              <a:t>Gyakran ismételt kérdésekre válaszok (GYIK)</a:t>
            </a:r>
            <a:endParaRPr lang="hu-HU" sz="1600" dirty="0">
              <a:solidFill>
                <a:srgbClr val="FF0000"/>
              </a:solidFill>
            </a:endParaRPr>
          </a:p>
        </p:txBody>
      </p:sp>
      <p:sp>
        <p:nvSpPr>
          <p:cNvPr id="10" name="Jobbra nyíl 9"/>
          <p:cNvSpPr/>
          <p:nvPr/>
        </p:nvSpPr>
        <p:spPr>
          <a:xfrm>
            <a:off x="6300192" y="3068960"/>
            <a:ext cx="978408" cy="484632"/>
          </a:xfrm>
          <a:prstGeom prst="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 err="1" smtClean="0">
              <a:solidFill>
                <a:srgbClr val="000000"/>
              </a:solidFill>
            </a:endParaRPr>
          </a:p>
        </p:txBody>
      </p:sp>
      <p:graphicFrame>
        <p:nvGraphicFramePr>
          <p:cNvPr id="6" name="Objektum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222965"/>
              </p:ext>
            </p:extLst>
          </p:nvPr>
        </p:nvGraphicFramePr>
        <p:xfrm>
          <a:off x="7571184" y="2925513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Document" showAsIcon="1" r:id="rId8" imgW="914400" imgH="771480" progId="Word.Document.12">
                  <p:embed/>
                </p:oleObj>
              </mc:Choice>
              <mc:Fallback>
                <p:oleObj name="Document" showAsIcon="1" r:id="rId8" imgW="914400" imgH="77148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571184" y="2925513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71862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RSION" val="6.0"/>
  <p:tag name="BASIS" val="EONVorlage"/>
</p:tagLst>
</file>

<file path=ppt/theme/theme1.xml><?xml version="1.0" encoding="utf-8"?>
<a:theme xmlns:a="http://schemas.openxmlformats.org/drawingml/2006/main" name="EON_Halozat">
  <a:themeElements>
    <a:clrScheme name="EON_1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B80026"/>
      </a:accent1>
      <a:accent2>
        <a:srgbClr val="F21C0A"/>
      </a:accent2>
      <a:accent3>
        <a:srgbClr val="F6756A"/>
      </a:accent3>
      <a:accent4>
        <a:srgbClr val="FFB4A0"/>
      </a:accent4>
      <a:accent5>
        <a:srgbClr val="CD5F0A"/>
      </a:accent5>
      <a:accent6>
        <a:srgbClr val="E47D00"/>
      </a:accent6>
      <a:hlink>
        <a:srgbClr val="F21C0A"/>
      </a:hlink>
      <a:folHlink>
        <a:srgbClr val="F6756A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BCBCBC"/>
        </a:solidFill>
        <a:ln>
          <a:solidFill>
            <a:srgbClr val="BCBCBC"/>
          </a:solidFill>
        </a:ln>
      </a:spPr>
      <a:bodyPr rtlCol="0" anchor="ctr"/>
      <a:lstStyle>
        <a:defPPr algn="ctr">
          <a:defRPr dirty="0" err="1" smtClean="0">
            <a:solidFill>
              <a:srgbClr val="000000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rgbClr val="000000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ts val="2400"/>
          </a:lnSpc>
          <a:defRPr dirty="0" err="1" smtClean="0"/>
        </a:defPPr>
      </a:lstStyle>
    </a:txDef>
  </a:objectDefaults>
  <a:extraClrSchemeLst>
    <a:extraClrScheme>
      <a:clrScheme name="EON_Halozat 1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B80026"/>
        </a:accent1>
        <a:accent2>
          <a:srgbClr val="F21C0A"/>
        </a:accent2>
        <a:accent3>
          <a:srgbClr val="FFFFFF"/>
        </a:accent3>
        <a:accent4>
          <a:srgbClr val="000000"/>
        </a:accent4>
        <a:accent5>
          <a:srgbClr val="D8AAAC"/>
        </a:accent5>
        <a:accent6>
          <a:srgbClr val="DB1808"/>
        </a:accent6>
        <a:hlink>
          <a:srgbClr val="F21C0A"/>
        </a:hlink>
        <a:folHlink>
          <a:srgbClr val="F6756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ON_Halozat 2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D5F0A"/>
        </a:accent1>
        <a:accent2>
          <a:srgbClr val="E47D00"/>
        </a:accent2>
        <a:accent3>
          <a:srgbClr val="FFFFFF"/>
        </a:accent3>
        <a:accent4>
          <a:srgbClr val="000000"/>
        </a:accent4>
        <a:accent5>
          <a:srgbClr val="E3B6AA"/>
        </a:accent5>
        <a:accent6>
          <a:srgbClr val="CF7100"/>
        </a:accent6>
        <a:hlink>
          <a:srgbClr val="F21C0A"/>
        </a:hlink>
        <a:folHlink>
          <a:srgbClr val="F6756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ON_Halozat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8C0855"/>
        </a:accent1>
        <a:accent2>
          <a:srgbClr val="B01B65"/>
        </a:accent2>
        <a:accent3>
          <a:srgbClr val="FFFFFF"/>
        </a:accent3>
        <a:accent4>
          <a:srgbClr val="000000"/>
        </a:accent4>
        <a:accent5>
          <a:srgbClr val="C5AAB4"/>
        </a:accent5>
        <a:accent6>
          <a:srgbClr val="9F175B"/>
        </a:accent6>
        <a:hlink>
          <a:srgbClr val="F21C0A"/>
        </a:hlink>
        <a:folHlink>
          <a:srgbClr val="F6756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ON_Halozat 4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673376"/>
        </a:accent1>
        <a:accent2>
          <a:srgbClr val="7C5A9F"/>
        </a:accent2>
        <a:accent3>
          <a:srgbClr val="FFFFFF"/>
        </a:accent3>
        <a:accent4>
          <a:srgbClr val="000000"/>
        </a:accent4>
        <a:accent5>
          <a:srgbClr val="B8ADBD"/>
        </a:accent5>
        <a:accent6>
          <a:srgbClr val="705190"/>
        </a:accent6>
        <a:hlink>
          <a:srgbClr val="F21C0A"/>
        </a:hlink>
        <a:folHlink>
          <a:srgbClr val="F6756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ON_Halozat 5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225087"/>
        </a:accent1>
        <a:accent2>
          <a:srgbClr val="2872A3"/>
        </a:accent2>
        <a:accent3>
          <a:srgbClr val="FFFFFF"/>
        </a:accent3>
        <a:accent4>
          <a:srgbClr val="000000"/>
        </a:accent4>
        <a:accent5>
          <a:srgbClr val="ABB3C3"/>
        </a:accent5>
        <a:accent6>
          <a:srgbClr val="236793"/>
        </a:accent6>
        <a:hlink>
          <a:srgbClr val="F21C0A"/>
        </a:hlink>
        <a:folHlink>
          <a:srgbClr val="F6756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ON_Halozat 6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1E7A67"/>
        </a:accent1>
        <a:accent2>
          <a:srgbClr val="3AA48D"/>
        </a:accent2>
        <a:accent3>
          <a:srgbClr val="FFFFFF"/>
        </a:accent3>
        <a:accent4>
          <a:srgbClr val="000000"/>
        </a:accent4>
        <a:accent5>
          <a:srgbClr val="ABBEB8"/>
        </a:accent5>
        <a:accent6>
          <a:srgbClr val="34947F"/>
        </a:accent6>
        <a:hlink>
          <a:srgbClr val="F21C0A"/>
        </a:hlink>
        <a:folHlink>
          <a:srgbClr val="F6756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ON_Halozat 7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748120"/>
        </a:accent1>
        <a:accent2>
          <a:srgbClr val="A3A545"/>
        </a:accent2>
        <a:accent3>
          <a:srgbClr val="FFFFFF"/>
        </a:accent3>
        <a:accent4>
          <a:srgbClr val="000000"/>
        </a:accent4>
        <a:accent5>
          <a:srgbClr val="BCC1AB"/>
        </a:accent5>
        <a:accent6>
          <a:srgbClr val="93953E"/>
        </a:accent6>
        <a:hlink>
          <a:srgbClr val="F21C0A"/>
        </a:hlink>
        <a:folHlink>
          <a:srgbClr val="F6756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ON_Halozat 8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B80026"/>
        </a:accent1>
        <a:accent2>
          <a:srgbClr val="F21C0A"/>
        </a:accent2>
        <a:accent3>
          <a:srgbClr val="FFFFFF"/>
        </a:accent3>
        <a:accent4>
          <a:srgbClr val="000000"/>
        </a:accent4>
        <a:accent5>
          <a:srgbClr val="D8AAAC"/>
        </a:accent5>
        <a:accent6>
          <a:srgbClr val="DB1808"/>
        </a:accent6>
        <a:hlink>
          <a:srgbClr val="F21C0A"/>
        </a:hlink>
        <a:folHlink>
          <a:srgbClr val="F6756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EON_Halozat</Template>
  <TotalTime>0</TotalTime>
  <Words>576</Words>
  <Application>Microsoft Office PowerPoint</Application>
  <PresentationFormat>Diavetítés a képernyőre (4:3 oldalarány)</PresentationFormat>
  <Paragraphs>54</Paragraphs>
  <Slides>6</Slides>
  <Notes>5</Notes>
  <HiddenSlides>0</HiddenSlides>
  <MMClips>0</MMClips>
  <ScaleCrop>false</ScaleCrop>
  <HeadingPairs>
    <vt:vector size="6" baseType="variant">
      <vt:variant>
        <vt:lpstr>Téma</vt:lpstr>
      </vt:variant>
      <vt:variant>
        <vt:i4>1</vt:i4>
      </vt:variant>
      <vt:variant>
        <vt:lpstr>Beágyazott OLE kiszolgálók</vt:lpstr>
      </vt:variant>
      <vt:variant>
        <vt:i4>2</vt:i4>
      </vt:variant>
      <vt:variant>
        <vt:lpstr>Diacímek</vt:lpstr>
      </vt:variant>
      <vt:variant>
        <vt:i4>6</vt:i4>
      </vt:variant>
    </vt:vector>
  </HeadingPairs>
  <TitlesOfParts>
    <vt:vector size="9" baseType="lpstr">
      <vt:lpstr>EON_Halozat</vt:lpstr>
      <vt:lpstr>Document</vt:lpstr>
      <vt:lpstr>Microsoft Word Document</vt:lpstr>
      <vt:lpstr>A csatlakozó berendezés átalakítására, és a csatlakozási pont áthelyezésére vonatkozó szabályok értelmezése, díjfizetési szabályok</vt:lpstr>
      <vt:lpstr>A VET 119 §, és a Vhr 9/A § költségviselési szabályai</vt:lpstr>
      <vt:lpstr>MEKH 7/2014 csatlakozási rendelet szabályai</vt:lpstr>
      <vt:lpstr>Légvezetékes csatlakozó helyett kábeles csatlakozó</vt:lpstr>
      <vt:lpstr>Példák a gyakorlatból</vt:lpstr>
      <vt:lpstr>Back up</vt:lpstr>
    </vt:vector>
  </TitlesOfParts>
  <Company>E.ON IS GmbH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e11400</dc:creator>
  <dc:description>Version 6.0 ; Stand: 2012-08-13</dc:description>
  <cp:lastModifiedBy>I4479</cp:lastModifiedBy>
  <cp:revision>35</cp:revision>
  <dcterms:created xsi:type="dcterms:W3CDTF">2012-08-22T13:17:17Z</dcterms:created>
  <dcterms:modified xsi:type="dcterms:W3CDTF">2016-07-21T09:23:20Z</dcterms:modified>
</cp:coreProperties>
</file>